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1" r:id="rId5"/>
    <p:sldId id="259" r:id="rId6"/>
    <p:sldId id="274" r:id="rId7"/>
    <p:sldId id="291" r:id="rId8"/>
    <p:sldId id="297" r:id="rId9"/>
    <p:sldId id="298" r:id="rId10"/>
    <p:sldId id="272" r:id="rId11"/>
    <p:sldId id="273" r:id="rId12"/>
    <p:sldId id="260" r:id="rId13"/>
    <p:sldId id="285" r:id="rId14"/>
    <p:sldId id="286" r:id="rId15"/>
    <p:sldId id="287" r:id="rId16"/>
    <p:sldId id="288" r:id="rId17"/>
    <p:sldId id="289" r:id="rId18"/>
    <p:sldId id="29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58" autoAdjust="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F0645-EE7A-4BBC-9B74-FF420D4C6E52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A2E6FD9-4E95-44A1-AE2F-36D94EBBD8A3}">
      <dgm:prSet phldrT="[Текст]"/>
      <dgm:spPr/>
      <dgm:t>
        <a:bodyPr/>
        <a:lstStyle/>
        <a:p>
          <a:r>
            <a:rPr lang="kk-KZ" dirty="0" smtClean="0"/>
            <a:t>Активтер </a:t>
          </a:r>
          <a:endParaRPr lang="ru-RU" dirty="0"/>
        </a:p>
      </dgm:t>
    </dgm:pt>
    <dgm:pt modelId="{EDEB787B-7BAB-4B6A-A8FC-DAC0B70FA249}" type="parTrans" cxnId="{72DD0FD4-1925-44B3-844D-BE67E999AD1D}">
      <dgm:prSet/>
      <dgm:spPr/>
      <dgm:t>
        <a:bodyPr/>
        <a:lstStyle/>
        <a:p>
          <a:endParaRPr lang="ru-RU"/>
        </a:p>
      </dgm:t>
    </dgm:pt>
    <dgm:pt modelId="{57BBF0BD-05E9-49F5-B0B2-23EADB4D704B}" type="sibTrans" cxnId="{72DD0FD4-1925-44B3-844D-BE67E999AD1D}">
      <dgm:prSet/>
      <dgm:spPr/>
      <dgm:t>
        <a:bodyPr/>
        <a:lstStyle/>
        <a:p>
          <a:endParaRPr lang="ru-RU"/>
        </a:p>
      </dgm:t>
    </dgm:pt>
    <dgm:pt modelId="{643DE8B5-48A6-4743-8075-BFAD4BACAEDC}">
      <dgm:prSet phldrT="[Текст]"/>
      <dgm:spPr/>
      <dgm:t>
        <a:bodyPr/>
        <a:lstStyle/>
        <a:p>
          <a:r>
            <a:rPr lang="kk-KZ" dirty="0" smtClean="0"/>
            <a:t>Қысқа мерзімді активтер</a:t>
          </a:r>
          <a:endParaRPr lang="ru-RU" dirty="0"/>
        </a:p>
      </dgm:t>
    </dgm:pt>
    <dgm:pt modelId="{BB15F12C-D1D6-47A4-BA35-665099CD89F3}" type="parTrans" cxnId="{A2077952-09D3-4F11-98F5-B2B532A107FC}">
      <dgm:prSet/>
      <dgm:spPr/>
      <dgm:t>
        <a:bodyPr/>
        <a:lstStyle/>
        <a:p>
          <a:endParaRPr lang="ru-RU"/>
        </a:p>
      </dgm:t>
    </dgm:pt>
    <dgm:pt modelId="{A797DB26-BC4B-42D7-A4AA-1F257DC80234}" type="sibTrans" cxnId="{A2077952-09D3-4F11-98F5-B2B532A107FC}">
      <dgm:prSet/>
      <dgm:spPr/>
      <dgm:t>
        <a:bodyPr/>
        <a:lstStyle/>
        <a:p>
          <a:endParaRPr lang="ru-RU"/>
        </a:p>
      </dgm:t>
    </dgm:pt>
    <dgm:pt modelId="{D6A078C0-4D0A-49B3-BD0C-216BAA329400}">
      <dgm:prSet phldrT="[Текст]"/>
      <dgm:spPr/>
      <dgm:t>
        <a:bodyPr/>
        <a:lstStyle/>
        <a:p>
          <a:r>
            <a:rPr lang="kk-KZ" dirty="0" smtClean="0"/>
            <a:t>Ұзақ мерзімді активтер</a:t>
          </a:r>
          <a:endParaRPr lang="ru-RU" dirty="0"/>
        </a:p>
      </dgm:t>
    </dgm:pt>
    <dgm:pt modelId="{CE48D975-6419-49D2-B037-0504DC710DFA}" type="parTrans" cxnId="{D2112A84-7BD6-4444-84A2-93CFF652A815}">
      <dgm:prSet/>
      <dgm:spPr/>
      <dgm:t>
        <a:bodyPr/>
        <a:lstStyle/>
        <a:p>
          <a:endParaRPr lang="ru-RU"/>
        </a:p>
      </dgm:t>
    </dgm:pt>
    <dgm:pt modelId="{54B40213-1359-4B96-9529-44572B5EA0B7}" type="sibTrans" cxnId="{D2112A84-7BD6-4444-84A2-93CFF652A815}">
      <dgm:prSet/>
      <dgm:spPr/>
      <dgm:t>
        <a:bodyPr/>
        <a:lstStyle/>
        <a:p>
          <a:endParaRPr lang="ru-RU"/>
        </a:p>
      </dgm:t>
    </dgm:pt>
    <dgm:pt modelId="{138847B8-188C-4F3B-94A2-175C88FF825F}">
      <dgm:prSet phldrT="[Текст]"/>
      <dgm:spPr/>
      <dgm:t>
        <a:bodyPr/>
        <a:lstStyle/>
        <a:p>
          <a:r>
            <a:rPr lang="kk-KZ" dirty="0" smtClean="0"/>
            <a:t>Пассивтер </a:t>
          </a:r>
          <a:endParaRPr lang="ru-RU" dirty="0"/>
        </a:p>
      </dgm:t>
    </dgm:pt>
    <dgm:pt modelId="{13335E49-956E-46CA-9135-77A01C0A8F28}" type="parTrans" cxnId="{1D17A3ED-0385-4049-A039-80CDA758CE2C}">
      <dgm:prSet/>
      <dgm:spPr/>
      <dgm:t>
        <a:bodyPr/>
        <a:lstStyle/>
        <a:p>
          <a:endParaRPr lang="ru-RU"/>
        </a:p>
      </dgm:t>
    </dgm:pt>
    <dgm:pt modelId="{A770AF41-4118-440B-99B9-76907876A5EE}" type="sibTrans" cxnId="{1D17A3ED-0385-4049-A039-80CDA758CE2C}">
      <dgm:prSet/>
      <dgm:spPr/>
      <dgm:t>
        <a:bodyPr/>
        <a:lstStyle/>
        <a:p>
          <a:endParaRPr lang="ru-RU"/>
        </a:p>
      </dgm:t>
    </dgm:pt>
    <dgm:pt modelId="{4C8B2AA2-7EEB-47E3-B921-6D12AC7392F2}">
      <dgm:prSet phldrT="[Текст]"/>
      <dgm:spPr/>
      <dgm:t>
        <a:bodyPr/>
        <a:lstStyle/>
        <a:p>
          <a:r>
            <a:rPr lang="kk-KZ" dirty="0" smtClean="0"/>
            <a:t>Қысқа мерзімді міндеттемелер</a:t>
          </a:r>
          <a:endParaRPr lang="ru-RU" dirty="0"/>
        </a:p>
      </dgm:t>
    </dgm:pt>
    <dgm:pt modelId="{BF0B58A7-FEAF-42DA-99B7-B749D956D367}" type="parTrans" cxnId="{F35EF488-0B0F-4E5D-BD0B-A6A92C864518}">
      <dgm:prSet/>
      <dgm:spPr/>
      <dgm:t>
        <a:bodyPr/>
        <a:lstStyle/>
        <a:p>
          <a:endParaRPr lang="ru-RU"/>
        </a:p>
      </dgm:t>
    </dgm:pt>
    <dgm:pt modelId="{9FE17EC1-9D93-4002-A240-89E106825D49}" type="sibTrans" cxnId="{F35EF488-0B0F-4E5D-BD0B-A6A92C864518}">
      <dgm:prSet/>
      <dgm:spPr/>
      <dgm:t>
        <a:bodyPr/>
        <a:lstStyle/>
        <a:p>
          <a:endParaRPr lang="ru-RU"/>
        </a:p>
      </dgm:t>
    </dgm:pt>
    <dgm:pt modelId="{F7046B2E-686D-4838-AA7E-716F3031BD1B}">
      <dgm:prSet phldrT="[Текст]"/>
      <dgm:spPr/>
      <dgm:t>
        <a:bodyPr/>
        <a:lstStyle/>
        <a:p>
          <a:r>
            <a:rPr lang="kk-KZ" dirty="0" smtClean="0"/>
            <a:t>Ұзақ мерзімді міндеттемелер</a:t>
          </a:r>
          <a:endParaRPr lang="ru-RU" dirty="0"/>
        </a:p>
      </dgm:t>
    </dgm:pt>
    <dgm:pt modelId="{EA4C9C72-E8AE-4844-B9F7-4196273C0ED6}" type="parTrans" cxnId="{E1EB839C-83C5-4070-BCA0-CFDFDD1F1B35}">
      <dgm:prSet/>
      <dgm:spPr/>
      <dgm:t>
        <a:bodyPr/>
        <a:lstStyle/>
        <a:p>
          <a:endParaRPr lang="ru-RU"/>
        </a:p>
      </dgm:t>
    </dgm:pt>
    <dgm:pt modelId="{46D528B0-9D16-456E-92EE-C213B245E233}" type="sibTrans" cxnId="{E1EB839C-83C5-4070-BCA0-CFDFDD1F1B35}">
      <dgm:prSet/>
      <dgm:spPr/>
      <dgm:t>
        <a:bodyPr/>
        <a:lstStyle/>
        <a:p>
          <a:endParaRPr lang="ru-RU"/>
        </a:p>
      </dgm:t>
    </dgm:pt>
    <dgm:pt modelId="{A45AC5A9-7452-46D3-B360-111CE200A7B1}">
      <dgm:prSet phldrT="[Текст]"/>
      <dgm:spPr/>
      <dgm:t>
        <a:bodyPr/>
        <a:lstStyle/>
        <a:p>
          <a:r>
            <a:rPr lang="kk-KZ" dirty="0" smtClean="0"/>
            <a:t>Капитал </a:t>
          </a:r>
          <a:endParaRPr lang="ru-RU" dirty="0"/>
        </a:p>
      </dgm:t>
    </dgm:pt>
    <dgm:pt modelId="{DB4ADCEE-2D14-42C6-A664-109EB5D5A9FE}" type="parTrans" cxnId="{51974981-DC36-412A-A37C-DAEA3F873926}">
      <dgm:prSet/>
      <dgm:spPr/>
      <dgm:t>
        <a:bodyPr/>
        <a:lstStyle/>
        <a:p>
          <a:endParaRPr lang="ru-RU"/>
        </a:p>
      </dgm:t>
    </dgm:pt>
    <dgm:pt modelId="{F9296CBD-87FD-40A7-92EE-2ABAF76241B2}" type="sibTrans" cxnId="{51974981-DC36-412A-A37C-DAEA3F873926}">
      <dgm:prSet/>
      <dgm:spPr/>
      <dgm:t>
        <a:bodyPr/>
        <a:lstStyle/>
        <a:p>
          <a:endParaRPr lang="ru-RU"/>
        </a:p>
      </dgm:t>
    </dgm:pt>
    <dgm:pt modelId="{52C107AE-C9A3-4781-9C18-CBF0FE2F82FC}" type="pres">
      <dgm:prSet presAssocID="{B94F0645-EE7A-4BBC-9B74-FF420D4C6E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371C50-368F-4511-BCF3-460BDC7F20E5}" type="pres">
      <dgm:prSet presAssocID="{BA2E6FD9-4E95-44A1-AE2F-36D94EBBD8A3}" presName="root" presStyleCnt="0"/>
      <dgm:spPr/>
      <dgm:t>
        <a:bodyPr/>
        <a:lstStyle/>
        <a:p>
          <a:endParaRPr lang="ru-RU"/>
        </a:p>
      </dgm:t>
    </dgm:pt>
    <dgm:pt modelId="{61D0A02E-CB9B-4F35-8561-B1EF326766E9}" type="pres">
      <dgm:prSet presAssocID="{BA2E6FD9-4E95-44A1-AE2F-36D94EBBD8A3}" presName="rootComposite" presStyleCnt="0"/>
      <dgm:spPr/>
      <dgm:t>
        <a:bodyPr/>
        <a:lstStyle/>
        <a:p>
          <a:endParaRPr lang="ru-RU"/>
        </a:p>
      </dgm:t>
    </dgm:pt>
    <dgm:pt modelId="{3117F807-5DBD-4EA1-8D76-C5F1E2017AE0}" type="pres">
      <dgm:prSet presAssocID="{BA2E6FD9-4E95-44A1-AE2F-36D94EBBD8A3}" presName="rootText" presStyleLbl="node1" presStyleIdx="0" presStyleCnt="2"/>
      <dgm:spPr/>
      <dgm:t>
        <a:bodyPr/>
        <a:lstStyle/>
        <a:p>
          <a:endParaRPr lang="ru-RU"/>
        </a:p>
      </dgm:t>
    </dgm:pt>
    <dgm:pt modelId="{5F7D1807-3518-4DCF-A5C7-6AF49EBC21F4}" type="pres">
      <dgm:prSet presAssocID="{BA2E6FD9-4E95-44A1-AE2F-36D94EBBD8A3}" presName="rootConnector" presStyleLbl="node1" presStyleIdx="0" presStyleCnt="2"/>
      <dgm:spPr/>
      <dgm:t>
        <a:bodyPr/>
        <a:lstStyle/>
        <a:p>
          <a:endParaRPr lang="ru-RU"/>
        </a:p>
      </dgm:t>
    </dgm:pt>
    <dgm:pt modelId="{8B9BDA88-D197-4A74-9787-B983035579E2}" type="pres">
      <dgm:prSet presAssocID="{BA2E6FD9-4E95-44A1-AE2F-36D94EBBD8A3}" presName="childShape" presStyleCnt="0"/>
      <dgm:spPr/>
      <dgm:t>
        <a:bodyPr/>
        <a:lstStyle/>
        <a:p>
          <a:endParaRPr lang="ru-RU"/>
        </a:p>
      </dgm:t>
    </dgm:pt>
    <dgm:pt modelId="{5AA9CC0E-E474-4312-945C-0A4B53DF89F8}" type="pres">
      <dgm:prSet presAssocID="{BB15F12C-D1D6-47A4-BA35-665099CD89F3}" presName="Name13" presStyleLbl="parChTrans1D2" presStyleIdx="0" presStyleCnt="5"/>
      <dgm:spPr/>
      <dgm:t>
        <a:bodyPr/>
        <a:lstStyle/>
        <a:p>
          <a:endParaRPr lang="ru-RU"/>
        </a:p>
      </dgm:t>
    </dgm:pt>
    <dgm:pt modelId="{6ACD9128-4B13-4865-8A72-C236D51DA11A}" type="pres">
      <dgm:prSet presAssocID="{643DE8B5-48A6-4743-8075-BFAD4BACAEDC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83DDA-FD9E-4D4B-9137-D1E06D5DDDA1}" type="pres">
      <dgm:prSet presAssocID="{CE48D975-6419-49D2-B037-0504DC710DFA}" presName="Name13" presStyleLbl="parChTrans1D2" presStyleIdx="1" presStyleCnt="5"/>
      <dgm:spPr/>
      <dgm:t>
        <a:bodyPr/>
        <a:lstStyle/>
        <a:p>
          <a:endParaRPr lang="ru-RU"/>
        </a:p>
      </dgm:t>
    </dgm:pt>
    <dgm:pt modelId="{4621B46E-A5AE-421F-9B4F-B06D4D5E56FA}" type="pres">
      <dgm:prSet presAssocID="{D6A078C0-4D0A-49B3-BD0C-216BAA329400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8A773-8813-4C79-BF16-E0A03309C1E3}" type="pres">
      <dgm:prSet presAssocID="{138847B8-188C-4F3B-94A2-175C88FF825F}" presName="root" presStyleCnt="0"/>
      <dgm:spPr/>
      <dgm:t>
        <a:bodyPr/>
        <a:lstStyle/>
        <a:p>
          <a:endParaRPr lang="ru-RU"/>
        </a:p>
      </dgm:t>
    </dgm:pt>
    <dgm:pt modelId="{54EC1416-E528-40B1-8EB5-FAC2A2409888}" type="pres">
      <dgm:prSet presAssocID="{138847B8-188C-4F3B-94A2-175C88FF825F}" presName="rootComposite" presStyleCnt="0"/>
      <dgm:spPr/>
      <dgm:t>
        <a:bodyPr/>
        <a:lstStyle/>
        <a:p>
          <a:endParaRPr lang="ru-RU"/>
        </a:p>
      </dgm:t>
    </dgm:pt>
    <dgm:pt modelId="{4D4D8016-E105-4B44-825B-F9059A940B42}" type="pres">
      <dgm:prSet presAssocID="{138847B8-188C-4F3B-94A2-175C88FF825F}" presName="rootText" presStyleLbl="node1" presStyleIdx="1" presStyleCnt="2"/>
      <dgm:spPr/>
      <dgm:t>
        <a:bodyPr/>
        <a:lstStyle/>
        <a:p>
          <a:endParaRPr lang="ru-RU"/>
        </a:p>
      </dgm:t>
    </dgm:pt>
    <dgm:pt modelId="{E950E39B-6C0D-40AC-9C98-BD5BF3694DD1}" type="pres">
      <dgm:prSet presAssocID="{138847B8-188C-4F3B-94A2-175C88FF825F}" presName="rootConnector" presStyleLbl="node1" presStyleIdx="1" presStyleCnt="2"/>
      <dgm:spPr/>
      <dgm:t>
        <a:bodyPr/>
        <a:lstStyle/>
        <a:p>
          <a:endParaRPr lang="ru-RU"/>
        </a:p>
      </dgm:t>
    </dgm:pt>
    <dgm:pt modelId="{32786C6C-A5C2-40FB-A76E-E6AC8EB85096}" type="pres">
      <dgm:prSet presAssocID="{138847B8-188C-4F3B-94A2-175C88FF825F}" presName="childShape" presStyleCnt="0"/>
      <dgm:spPr/>
      <dgm:t>
        <a:bodyPr/>
        <a:lstStyle/>
        <a:p>
          <a:endParaRPr lang="ru-RU"/>
        </a:p>
      </dgm:t>
    </dgm:pt>
    <dgm:pt modelId="{100F8639-94F4-4681-A1C7-623B4768D55E}" type="pres">
      <dgm:prSet presAssocID="{BF0B58A7-FEAF-42DA-99B7-B749D956D367}" presName="Name13" presStyleLbl="parChTrans1D2" presStyleIdx="2" presStyleCnt="5"/>
      <dgm:spPr/>
      <dgm:t>
        <a:bodyPr/>
        <a:lstStyle/>
        <a:p>
          <a:endParaRPr lang="ru-RU"/>
        </a:p>
      </dgm:t>
    </dgm:pt>
    <dgm:pt modelId="{B37C81B3-39C7-4649-911E-B6AAB8AF31AC}" type="pres">
      <dgm:prSet presAssocID="{4C8B2AA2-7EEB-47E3-B921-6D12AC7392F2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38410-E593-44D6-9491-8CA1FB744654}" type="pres">
      <dgm:prSet presAssocID="{EA4C9C72-E8AE-4844-B9F7-4196273C0ED6}" presName="Name13" presStyleLbl="parChTrans1D2" presStyleIdx="3" presStyleCnt="5"/>
      <dgm:spPr/>
      <dgm:t>
        <a:bodyPr/>
        <a:lstStyle/>
        <a:p>
          <a:endParaRPr lang="ru-RU"/>
        </a:p>
      </dgm:t>
    </dgm:pt>
    <dgm:pt modelId="{BABE0F73-B02B-4577-9360-29EB90180AD9}" type="pres">
      <dgm:prSet presAssocID="{F7046B2E-686D-4838-AA7E-716F3031BD1B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3C305-90A5-4F14-BFE6-7AE06848BE29}" type="pres">
      <dgm:prSet presAssocID="{DB4ADCEE-2D14-42C6-A664-109EB5D5A9FE}" presName="Name13" presStyleLbl="parChTrans1D2" presStyleIdx="4" presStyleCnt="5"/>
      <dgm:spPr/>
      <dgm:t>
        <a:bodyPr/>
        <a:lstStyle/>
        <a:p>
          <a:endParaRPr lang="ru-RU"/>
        </a:p>
      </dgm:t>
    </dgm:pt>
    <dgm:pt modelId="{9727A281-48E5-4B9A-884E-CFF3C6A702CA}" type="pres">
      <dgm:prSet presAssocID="{A45AC5A9-7452-46D3-B360-111CE200A7B1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BFD575-0E83-4FEB-A977-B71D14F8C027}" type="presOf" srcId="{643DE8B5-48A6-4743-8075-BFAD4BACAEDC}" destId="{6ACD9128-4B13-4865-8A72-C236D51DA11A}" srcOrd="0" destOrd="0" presId="urn:microsoft.com/office/officeart/2005/8/layout/hierarchy3"/>
    <dgm:cxn modelId="{A6F0DFD8-CFEE-451C-8349-DD08850F146F}" type="presOf" srcId="{DB4ADCEE-2D14-42C6-A664-109EB5D5A9FE}" destId="{ED43C305-90A5-4F14-BFE6-7AE06848BE29}" srcOrd="0" destOrd="0" presId="urn:microsoft.com/office/officeart/2005/8/layout/hierarchy3"/>
    <dgm:cxn modelId="{2FE2D9A8-ED79-4011-9605-0EC398C54F51}" type="presOf" srcId="{BA2E6FD9-4E95-44A1-AE2F-36D94EBBD8A3}" destId="{3117F807-5DBD-4EA1-8D76-C5F1E2017AE0}" srcOrd="0" destOrd="0" presId="urn:microsoft.com/office/officeart/2005/8/layout/hierarchy3"/>
    <dgm:cxn modelId="{417B9FB3-8CEC-42A5-9299-C7C77E89C430}" type="presOf" srcId="{138847B8-188C-4F3B-94A2-175C88FF825F}" destId="{4D4D8016-E105-4B44-825B-F9059A940B42}" srcOrd="0" destOrd="0" presId="urn:microsoft.com/office/officeart/2005/8/layout/hierarchy3"/>
    <dgm:cxn modelId="{7A988E66-7D57-45BD-92EA-0F39BC29AECF}" type="presOf" srcId="{A45AC5A9-7452-46D3-B360-111CE200A7B1}" destId="{9727A281-48E5-4B9A-884E-CFF3C6A702CA}" srcOrd="0" destOrd="0" presId="urn:microsoft.com/office/officeart/2005/8/layout/hierarchy3"/>
    <dgm:cxn modelId="{F35EF488-0B0F-4E5D-BD0B-A6A92C864518}" srcId="{138847B8-188C-4F3B-94A2-175C88FF825F}" destId="{4C8B2AA2-7EEB-47E3-B921-6D12AC7392F2}" srcOrd="0" destOrd="0" parTransId="{BF0B58A7-FEAF-42DA-99B7-B749D956D367}" sibTransId="{9FE17EC1-9D93-4002-A240-89E106825D49}"/>
    <dgm:cxn modelId="{360D6582-DCD3-41FA-8D16-E84B9CC3A11F}" type="presOf" srcId="{F7046B2E-686D-4838-AA7E-716F3031BD1B}" destId="{BABE0F73-B02B-4577-9360-29EB90180AD9}" srcOrd="0" destOrd="0" presId="urn:microsoft.com/office/officeart/2005/8/layout/hierarchy3"/>
    <dgm:cxn modelId="{D627E361-B07D-451B-8AB3-83246147211A}" type="presOf" srcId="{D6A078C0-4D0A-49B3-BD0C-216BAA329400}" destId="{4621B46E-A5AE-421F-9B4F-B06D4D5E56FA}" srcOrd="0" destOrd="0" presId="urn:microsoft.com/office/officeart/2005/8/layout/hierarchy3"/>
    <dgm:cxn modelId="{E1EB839C-83C5-4070-BCA0-CFDFDD1F1B35}" srcId="{138847B8-188C-4F3B-94A2-175C88FF825F}" destId="{F7046B2E-686D-4838-AA7E-716F3031BD1B}" srcOrd="1" destOrd="0" parTransId="{EA4C9C72-E8AE-4844-B9F7-4196273C0ED6}" sibTransId="{46D528B0-9D16-456E-92EE-C213B245E233}"/>
    <dgm:cxn modelId="{D66BFE34-AB64-42FE-AEBA-89140FFFD973}" type="presOf" srcId="{BA2E6FD9-4E95-44A1-AE2F-36D94EBBD8A3}" destId="{5F7D1807-3518-4DCF-A5C7-6AF49EBC21F4}" srcOrd="1" destOrd="0" presId="urn:microsoft.com/office/officeart/2005/8/layout/hierarchy3"/>
    <dgm:cxn modelId="{72DD0FD4-1925-44B3-844D-BE67E999AD1D}" srcId="{B94F0645-EE7A-4BBC-9B74-FF420D4C6E52}" destId="{BA2E6FD9-4E95-44A1-AE2F-36D94EBBD8A3}" srcOrd="0" destOrd="0" parTransId="{EDEB787B-7BAB-4B6A-A8FC-DAC0B70FA249}" sibTransId="{57BBF0BD-05E9-49F5-B0B2-23EADB4D704B}"/>
    <dgm:cxn modelId="{51974981-DC36-412A-A37C-DAEA3F873926}" srcId="{138847B8-188C-4F3B-94A2-175C88FF825F}" destId="{A45AC5A9-7452-46D3-B360-111CE200A7B1}" srcOrd="2" destOrd="0" parTransId="{DB4ADCEE-2D14-42C6-A664-109EB5D5A9FE}" sibTransId="{F9296CBD-87FD-40A7-92EE-2ABAF76241B2}"/>
    <dgm:cxn modelId="{232544D0-4D92-437E-8928-554C21A9AD0E}" type="presOf" srcId="{4C8B2AA2-7EEB-47E3-B921-6D12AC7392F2}" destId="{B37C81B3-39C7-4649-911E-B6AAB8AF31AC}" srcOrd="0" destOrd="0" presId="urn:microsoft.com/office/officeart/2005/8/layout/hierarchy3"/>
    <dgm:cxn modelId="{2F491C7B-1437-4055-9F95-6230A76FC63D}" type="presOf" srcId="{138847B8-188C-4F3B-94A2-175C88FF825F}" destId="{E950E39B-6C0D-40AC-9C98-BD5BF3694DD1}" srcOrd="1" destOrd="0" presId="urn:microsoft.com/office/officeart/2005/8/layout/hierarchy3"/>
    <dgm:cxn modelId="{D2112A84-7BD6-4444-84A2-93CFF652A815}" srcId="{BA2E6FD9-4E95-44A1-AE2F-36D94EBBD8A3}" destId="{D6A078C0-4D0A-49B3-BD0C-216BAA329400}" srcOrd="1" destOrd="0" parTransId="{CE48D975-6419-49D2-B037-0504DC710DFA}" sibTransId="{54B40213-1359-4B96-9529-44572B5EA0B7}"/>
    <dgm:cxn modelId="{A9B23BE3-A22F-4F52-B89F-DFFF30E53D96}" type="presOf" srcId="{BB15F12C-D1D6-47A4-BA35-665099CD89F3}" destId="{5AA9CC0E-E474-4312-945C-0A4B53DF89F8}" srcOrd="0" destOrd="0" presId="urn:microsoft.com/office/officeart/2005/8/layout/hierarchy3"/>
    <dgm:cxn modelId="{1D17A3ED-0385-4049-A039-80CDA758CE2C}" srcId="{B94F0645-EE7A-4BBC-9B74-FF420D4C6E52}" destId="{138847B8-188C-4F3B-94A2-175C88FF825F}" srcOrd="1" destOrd="0" parTransId="{13335E49-956E-46CA-9135-77A01C0A8F28}" sibTransId="{A770AF41-4118-440B-99B9-76907876A5EE}"/>
    <dgm:cxn modelId="{E2D03E64-83E7-4AEC-8EDB-90BD38C7081B}" type="presOf" srcId="{CE48D975-6419-49D2-B037-0504DC710DFA}" destId="{95A83DDA-FD9E-4D4B-9137-D1E06D5DDDA1}" srcOrd="0" destOrd="0" presId="urn:microsoft.com/office/officeart/2005/8/layout/hierarchy3"/>
    <dgm:cxn modelId="{A2077952-09D3-4F11-98F5-B2B532A107FC}" srcId="{BA2E6FD9-4E95-44A1-AE2F-36D94EBBD8A3}" destId="{643DE8B5-48A6-4743-8075-BFAD4BACAEDC}" srcOrd="0" destOrd="0" parTransId="{BB15F12C-D1D6-47A4-BA35-665099CD89F3}" sibTransId="{A797DB26-BC4B-42D7-A4AA-1F257DC80234}"/>
    <dgm:cxn modelId="{AAA8C808-DF97-4D02-A041-3EA29BA8EA95}" type="presOf" srcId="{B94F0645-EE7A-4BBC-9B74-FF420D4C6E52}" destId="{52C107AE-C9A3-4781-9C18-CBF0FE2F82FC}" srcOrd="0" destOrd="0" presId="urn:microsoft.com/office/officeart/2005/8/layout/hierarchy3"/>
    <dgm:cxn modelId="{D59AFAD1-61AB-4947-90B9-596241921CBC}" type="presOf" srcId="{BF0B58A7-FEAF-42DA-99B7-B749D956D367}" destId="{100F8639-94F4-4681-A1C7-623B4768D55E}" srcOrd="0" destOrd="0" presId="urn:microsoft.com/office/officeart/2005/8/layout/hierarchy3"/>
    <dgm:cxn modelId="{3661AF30-9D6A-478F-B5E0-84EC284CB8C3}" type="presOf" srcId="{EA4C9C72-E8AE-4844-B9F7-4196273C0ED6}" destId="{5E638410-E593-44D6-9491-8CA1FB744654}" srcOrd="0" destOrd="0" presId="urn:microsoft.com/office/officeart/2005/8/layout/hierarchy3"/>
    <dgm:cxn modelId="{9E96F5B1-9876-4057-8159-C6F497A038B3}" type="presParOf" srcId="{52C107AE-C9A3-4781-9C18-CBF0FE2F82FC}" destId="{DB371C50-368F-4511-BCF3-460BDC7F20E5}" srcOrd="0" destOrd="0" presId="urn:microsoft.com/office/officeart/2005/8/layout/hierarchy3"/>
    <dgm:cxn modelId="{5504CCC5-44BF-4319-A24C-FD18EBA440E8}" type="presParOf" srcId="{DB371C50-368F-4511-BCF3-460BDC7F20E5}" destId="{61D0A02E-CB9B-4F35-8561-B1EF326766E9}" srcOrd="0" destOrd="0" presId="urn:microsoft.com/office/officeart/2005/8/layout/hierarchy3"/>
    <dgm:cxn modelId="{D940E2A3-ABA1-4F59-9C93-FBB2A7CAA777}" type="presParOf" srcId="{61D0A02E-CB9B-4F35-8561-B1EF326766E9}" destId="{3117F807-5DBD-4EA1-8D76-C5F1E2017AE0}" srcOrd="0" destOrd="0" presId="urn:microsoft.com/office/officeart/2005/8/layout/hierarchy3"/>
    <dgm:cxn modelId="{F015D5DC-656F-4688-93D3-FBFB9C52706C}" type="presParOf" srcId="{61D0A02E-CB9B-4F35-8561-B1EF326766E9}" destId="{5F7D1807-3518-4DCF-A5C7-6AF49EBC21F4}" srcOrd="1" destOrd="0" presId="urn:microsoft.com/office/officeart/2005/8/layout/hierarchy3"/>
    <dgm:cxn modelId="{F87FF2DD-C391-4970-9DCB-91523EB79FDC}" type="presParOf" srcId="{DB371C50-368F-4511-BCF3-460BDC7F20E5}" destId="{8B9BDA88-D197-4A74-9787-B983035579E2}" srcOrd="1" destOrd="0" presId="urn:microsoft.com/office/officeart/2005/8/layout/hierarchy3"/>
    <dgm:cxn modelId="{4A897215-E923-4A16-BBBF-8EE22F3F14F7}" type="presParOf" srcId="{8B9BDA88-D197-4A74-9787-B983035579E2}" destId="{5AA9CC0E-E474-4312-945C-0A4B53DF89F8}" srcOrd="0" destOrd="0" presId="urn:microsoft.com/office/officeart/2005/8/layout/hierarchy3"/>
    <dgm:cxn modelId="{ED071078-F98C-4CD4-9C26-B854EF57C259}" type="presParOf" srcId="{8B9BDA88-D197-4A74-9787-B983035579E2}" destId="{6ACD9128-4B13-4865-8A72-C236D51DA11A}" srcOrd="1" destOrd="0" presId="urn:microsoft.com/office/officeart/2005/8/layout/hierarchy3"/>
    <dgm:cxn modelId="{59B66CCF-1551-4D4B-A68A-CFD30DB17A61}" type="presParOf" srcId="{8B9BDA88-D197-4A74-9787-B983035579E2}" destId="{95A83DDA-FD9E-4D4B-9137-D1E06D5DDDA1}" srcOrd="2" destOrd="0" presId="urn:microsoft.com/office/officeart/2005/8/layout/hierarchy3"/>
    <dgm:cxn modelId="{D86AEF0E-F279-44DA-B165-DE3A0912511E}" type="presParOf" srcId="{8B9BDA88-D197-4A74-9787-B983035579E2}" destId="{4621B46E-A5AE-421F-9B4F-B06D4D5E56FA}" srcOrd="3" destOrd="0" presId="urn:microsoft.com/office/officeart/2005/8/layout/hierarchy3"/>
    <dgm:cxn modelId="{263D1310-2EBA-495E-A782-12CBBCBEFE49}" type="presParOf" srcId="{52C107AE-C9A3-4781-9C18-CBF0FE2F82FC}" destId="{BF28A773-8813-4C79-BF16-E0A03309C1E3}" srcOrd="1" destOrd="0" presId="urn:microsoft.com/office/officeart/2005/8/layout/hierarchy3"/>
    <dgm:cxn modelId="{8695B9EF-F53B-4968-8505-E41EF1E3BBC1}" type="presParOf" srcId="{BF28A773-8813-4C79-BF16-E0A03309C1E3}" destId="{54EC1416-E528-40B1-8EB5-FAC2A2409888}" srcOrd="0" destOrd="0" presId="urn:microsoft.com/office/officeart/2005/8/layout/hierarchy3"/>
    <dgm:cxn modelId="{8FED7052-4BCA-4B9E-A440-F2B4549AC77D}" type="presParOf" srcId="{54EC1416-E528-40B1-8EB5-FAC2A2409888}" destId="{4D4D8016-E105-4B44-825B-F9059A940B42}" srcOrd="0" destOrd="0" presId="urn:microsoft.com/office/officeart/2005/8/layout/hierarchy3"/>
    <dgm:cxn modelId="{0B600CA7-D04C-4B0B-937A-E694F8D926B7}" type="presParOf" srcId="{54EC1416-E528-40B1-8EB5-FAC2A2409888}" destId="{E950E39B-6C0D-40AC-9C98-BD5BF3694DD1}" srcOrd="1" destOrd="0" presId="urn:microsoft.com/office/officeart/2005/8/layout/hierarchy3"/>
    <dgm:cxn modelId="{7047E649-91B9-4E43-A561-C5461725FB0F}" type="presParOf" srcId="{BF28A773-8813-4C79-BF16-E0A03309C1E3}" destId="{32786C6C-A5C2-40FB-A76E-E6AC8EB85096}" srcOrd="1" destOrd="0" presId="urn:microsoft.com/office/officeart/2005/8/layout/hierarchy3"/>
    <dgm:cxn modelId="{6327B158-E09C-4D1F-8D0E-FE3801B5C553}" type="presParOf" srcId="{32786C6C-A5C2-40FB-A76E-E6AC8EB85096}" destId="{100F8639-94F4-4681-A1C7-623B4768D55E}" srcOrd="0" destOrd="0" presId="urn:microsoft.com/office/officeart/2005/8/layout/hierarchy3"/>
    <dgm:cxn modelId="{5E931636-0AAE-4F04-97C7-8E85F68D2F0D}" type="presParOf" srcId="{32786C6C-A5C2-40FB-A76E-E6AC8EB85096}" destId="{B37C81B3-39C7-4649-911E-B6AAB8AF31AC}" srcOrd="1" destOrd="0" presId="urn:microsoft.com/office/officeart/2005/8/layout/hierarchy3"/>
    <dgm:cxn modelId="{B355FB36-EDCC-46B2-80BD-6107072F7591}" type="presParOf" srcId="{32786C6C-A5C2-40FB-A76E-E6AC8EB85096}" destId="{5E638410-E593-44D6-9491-8CA1FB744654}" srcOrd="2" destOrd="0" presId="urn:microsoft.com/office/officeart/2005/8/layout/hierarchy3"/>
    <dgm:cxn modelId="{E5AEB53C-107D-41B1-999E-D8F429817517}" type="presParOf" srcId="{32786C6C-A5C2-40FB-A76E-E6AC8EB85096}" destId="{BABE0F73-B02B-4577-9360-29EB90180AD9}" srcOrd="3" destOrd="0" presId="urn:microsoft.com/office/officeart/2005/8/layout/hierarchy3"/>
    <dgm:cxn modelId="{B586742B-6E03-4522-9CC1-5AC6C5B54D89}" type="presParOf" srcId="{32786C6C-A5C2-40FB-A76E-E6AC8EB85096}" destId="{ED43C305-90A5-4F14-BFE6-7AE06848BE29}" srcOrd="4" destOrd="0" presId="urn:microsoft.com/office/officeart/2005/8/layout/hierarchy3"/>
    <dgm:cxn modelId="{A7CBFCE2-7AE0-44AC-A3A6-3506DED96CB4}" type="presParOf" srcId="{32786C6C-A5C2-40FB-A76E-E6AC8EB85096}" destId="{9727A281-48E5-4B9A-884E-CFF3C6A702C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7F807-5DBD-4EA1-8D76-C5F1E2017AE0}">
      <dsp:nvSpPr>
        <dsp:cNvPr id="0" name=""/>
        <dsp:cNvSpPr/>
      </dsp:nvSpPr>
      <dsp:spPr>
        <a:xfrm>
          <a:off x="1969749" y="1142"/>
          <a:ext cx="1906711" cy="9533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Активтер </a:t>
          </a:r>
          <a:endParaRPr lang="ru-RU" sz="3000" kern="1200" dirty="0"/>
        </a:p>
      </dsp:txBody>
      <dsp:txXfrm>
        <a:off x="1997672" y="29065"/>
        <a:ext cx="1850865" cy="897509"/>
      </dsp:txXfrm>
    </dsp:sp>
    <dsp:sp modelId="{5AA9CC0E-E474-4312-945C-0A4B53DF89F8}">
      <dsp:nvSpPr>
        <dsp:cNvPr id="0" name=""/>
        <dsp:cNvSpPr/>
      </dsp:nvSpPr>
      <dsp:spPr>
        <a:xfrm>
          <a:off x="2160420" y="954498"/>
          <a:ext cx="190671" cy="715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16"/>
              </a:lnTo>
              <a:lnTo>
                <a:pt x="190671" y="715016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D9128-4B13-4865-8A72-C236D51DA11A}">
      <dsp:nvSpPr>
        <dsp:cNvPr id="0" name=""/>
        <dsp:cNvSpPr/>
      </dsp:nvSpPr>
      <dsp:spPr>
        <a:xfrm>
          <a:off x="2351091" y="1192837"/>
          <a:ext cx="1525369" cy="953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Қысқа мерзімді активтер</a:t>
          </a:r>
          <a:endParaRPr lang="ru-RU" sz="1700" kern="1200" dirty="0"/>
        </a:p>
      </dsp:txBody>
      <dsp:txXfrm>
        <a:off x="2379014" y="1220760"/>
        <a:ext cx="1469523" cy="897509"/>
      </dsp:txXfrm>
    </dsp:sp>
    <dsp:sp modelId="{95A83DDA-FD9E-4D4B-9137-D1E06D5DDDA1}">
      <dsp:nvSpPr>
        <dsp:cNvPr id="0" name=""/>
        <dsp:cNvSpPr/>
      </dsp:nvSpPr>
      <dsp:spPr>
        <a:xfrm>
          <a:off x="2160420" y="954498"/>
          <a:ext cx="190671" cy="1906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6711"/>
              </a:lnTo>
              <a:lnTo>
                <a:pt x="190671" y="1906711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1B46E-A5AE-421F-9B4F-B06D4D5E56FA}">
      <dsp:nvSpPr>
        <dsp:cNvPr id="0" name=""/>
        <dsp:cNvSpPr/>
      </dsp:nvSpPr>
      <dsp:spPr>
        <a:xfrm>
          <a:off x="2351091" y="2384531"/>
          <a:ext cx="1525369" cy="953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Ұзақ мерзімді активтер</a:t>
          </a:r>
          <a:endParaRPr lang="ru-RU" sz="1700" kern="1200" dirty="0"/>
        </a:p>
      </dsp:txBody>
      <dsp:txXfrm>
        <a:off x="2379014" y="2412454"/>
        <a:ext cx="1469523" cy="897509"/>
      </dsp:txXfrm>
    </dsp:sp>
    <dsp:sp modelId="{4D4D8016-E105-4B44-825B-F9059A940B42}">
      <dsp:nvSpPr>
        <dsp:cNvPr id="0" name=""/>
        <dsp:cNvSpPr/>
      </dsp:nvSpPr>
      <dsp:spPr>
        <a:xfrm>
          <a:off x="4353138" y="1142"/>
          <a:ext cx="1906711" cy="9533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000" kern="1200" dirty="0" smtClean="0"/>
            <a:t>Пассивтер </a:t>
          </a:r>
          <a:endParaRPr lang="ru-RU" sz="3000" kern="1200" dirty="0"/>
        </a:p>
      </dsp:txBody>
      <dsp:txXfrm>
        <a:off x="4381061" y="29065"/>
        <a:ext cx="1850865" cy="897509"/>
      </dsp:txXfrm>
    </dsp:sp>
    <dsp:sp modelId="{100F8639-94F4-4681-A1C7-623B4768D55E}">
      <dsp:nvSpPr>
        <dsp:cNvPr id="0" name=""/>
        <dsp:cNvSpPr/>
      </dsp:nvSpPr>
      <dsp:spPr>
        <a:xfrm>
          <a:off x="4543810" y="954498"/>
          <a:ext cx="190671" cy="715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016"/>
              </a:lnTo>
              <a:lnTo>
                <a:pt x="190671" y="715016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C81B3-39C7-4649-911E-B6AAB8AF31AC}">
      <dsp:nvSpPr>
        <dsp:cNvPr id="0" name=""/>
        <dsp:cNvSpPr/>
      </dsp:nvSpPr>
      <dsp:spPr>
        <a:xfrm>
          <a:off x="4734481" y="1192837"/>
          <a:ext cx="1525369" cy="953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Қысқа мерзімді міндеттемелер</a:t>
          </a:r>
          <a:endParaRPr lang="ru-RU" sz="1700" kern="1200" dirty="0"/>
        </a:p>
      </dsp:txBody>
      <dsp:txXfrm>
        <a:off x="4762404" y="1220760"/>
        <a:ext cx="1469523" cy="897509"/>
      </dsp:txXfrm>
    </dsp:sp>
    <dsp:sp modelId="{5E638410-E593-44D6-9491-8CA1FB744654}">
      <dsp:nvSpPr>
        <dsp:cNvPr id="0" name=""/>
        <dsp:cNvSpPr/>
      </dsp:nvSpPr>
      <dsp:spPr>
        <a:xfrm>
          <a:off x="4543810" y="954498"/>
          <a:ext cx="190671" cy="1906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6711"/>
              </a:lnTo>
              <a:lnTo>
                <a:pt x="190671" y="1906711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BE0F73-B02B-4577-9360-29EB90180AD9}">
      <dsp:nvSpPr>
        <dsp:cNvPr id="0" name=""/>
        <dsp:cNvSpPr/>
      </dsp:nvSpPr>
      <dsp:spPr>
        <a:xfrm>
          <a:off x="4734481" y="2384531"/>
          <a:ext cx="1525369" cy="953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Ұзақ мерзімді міндеттемелер</a:t>
          </a:r>
          <a:endParaRPr lang="ru-RU" sz="1700" kern="1200" dirty="0"/>
        </a:p>
      </dsp:txBody>
      <dsp:txXfrm>
        <a:off x="4762404" y="2412454"/>
        <a:ext cx="1469523" cy="897509"/>
      </dsp:txXfrm>
    </dsp:sp>
    <dsp:sp modelId="{ED43C305-90A5-4F14-BFE6-7AE06848BE29}">
      <dsp:nvSpPr>
        <dsp:cNvPr id="0" name=""/>
        <dsp:cNvSpPr/>
      </dsp:nvSpPr>
      <dsp:spPr>
        <a:xfrm>
          <a:off x="4543810" y="954498"/>
          <a:ext cx="190671" cy="3098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8406"/>
              </a:lnTo>
              <a:lnTo>
                <a:pt x="190671" y="3098406"/>
              </a:lnTo>
            </a:path>
          </a:pathLst>
        </a:cu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7A281-48E5-4B9A-884E-CFF3C6A702CA}">
      <dsp:nvSpPr>
        <dsp:cNvPr id="0" name=""/>
        <dsp:cNvSpPr/>
      </dsp:nvSpPr>
      <dsp:spPr>
        <a:xfrm>
          <a:off x="4734481" y="3576226"/>
          <a:ext cx="1525369" cy="953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Капитал </a:t>
          </a:r>
          <a:endParaRPr lang="ru-RU" sz="1700" kern="1200" dirty="0"/>
        </a:p>
      </dsp:txBody>
      <dsp:txXfrm>
        <a:off x="4762404" y="3604149"/>
        <a:ext cx="1469523" cy="897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00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13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64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91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631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16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64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71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6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87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06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8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1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9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8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5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511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CB9561-9319-4527-A603-623BF3298F0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CB915F-0332-4685-AA86-E4DDC7EDB4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7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401" y="1380069"/>
            <a:ext cx="8574622" cy="13767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Бухгалтерл</a:t>
            </a:r>
            <a:r>
              <a:rPr lang="kk-KZ" sz="4000" b="1" dirty="0" smtClean="0">
                <a:solidFill>
                  <a:srgbClr val="FF0000"/>
                </a:solidFill>
              </a:rPr>
              <a:t>ік баланс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Лекция 3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4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777240"/>
            <a:ext cx="10018713" cy="608075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kk-KZ" dirty="0"/>
              <a:t>Баланс валютасына байланысты барлық баланстар мынадый түрлерге бөлінеді:</a:t>
            </a:r>
            <a:endParaRPr lang="ru-RU" dirty="0"/>
          </a:p>
          <a:p>
            <a:pPr algn="just"/>
            <a:r>
              <a:rPr lang="ru-RU" i="1" dirty="0">
                <a:solidFill>
                  <a:srgbClr val="FF0000"/>
                </a:solidFill>
              </a:rPr>
              <a:t>Баланс - брутто</a:t>
            </a:r>
            <a:r>
              <a:rPr lang="ru-RU" dirty="0">
                <a:solidFill>
                  <a:srgbClr val="FF0000"/>
                </a:solidFill>
              </a:rPr>
              <a:t> (таза </a:t>
            </a:r>
            <a:r>
              <a:rPr lang="ru-RU" dirty="0" err="1">
                <a:solidFill>
                  <a:srgbClr val="FF0000"/>
                </a:solidFill>
              </a:rPr>
              <a:t>емес</a:t>
            </a:r>
            <a:r>
              <a:rPr lang="ru-RU" dirty="0">
                <a:solidFill>
                  <a:srgbClr val="FF0000"/>
                </a:solidFill>
              </a:rPr>
              <a:t>)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баланста</a:t>
            </a:r>
            <a:r>
              <a:rPr lang="ru-RU" dirty="0"/>
              <a:t> </a:t>
            </a:r>
            <a:r>
              <a:rPr lang="ru-RU" dirty="0" err="1"/>
              <a:t>активтік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актив </a:t>
            </a:r>
            <a:r>
              <a:rPr lang="ru-RU" dirty="0" err="1"/>
              <a:t>жағында</a:t>
            </a:r>
            <a:r>
              <a:rPr lang="ru-RU" dirty="0"/>
              <a:t>, ал </a:t>
            </a:r>
            <a:r>
              <a:rPr lang="ru-RU" dirty="0" err="1"/>
              <a:t>пассивтік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пассив </a:t>
            </a:r>
            <a:r>
              <a:rPr lang="ru-RU" dirty="0" err="1"/>
              <a:t>жағында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реттеуші</a:t>
            </a:r>
            <a:r>
              <a:rPr lang="ru-RU" dirty="0"/>
              <a:t> </a:t>
            </a:r>
            <a:r>
              <a:rPr lang="ru-RU" dirty="0" err="1"/>
              <a:t>баптардан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баланс. </a:t>
            </a:r>
            <a:r>
              <a:rPr lang="ru-RU" dirty="0" err="1"/>
              <a:t>Реттеуші</a:t>
            </a:r>
            <a:r>
              <a:rPr lang="ru-RU" dirty="0"/>
              <a:t> </a:t>
            </a:r>
            <a:r>
              <a:rPr lang="ru-RU" dirty="0" err="1"/>
              <a:t>баптарға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тозуы</a:t>
            </a:r>
            <a:r>
              <a:rPr lang="ru-RU" dirty="0"/>
              <a:t>,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активтердің</a:t>
            </a:r>
            <a:r>
              <a:rPr lang="ru-RU" dirty="0"/>
              <a:t> </a:t>
            </a:r>
            <a:r>
              <a:rPr lang="ru-RU" dirty="0" err="1"/>
              <a:t>амортизациясы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pPr algn="just"/>
            <a:r>
              <a:rPr lang="ru-RU" i="1" dirty="0">
                <a:solidFill>
                  <a:srgbClr val="FF0000"/>
                </a:solidFill>
              </a:rPr>
              <a:t>Баланс - нетто</a:t>
            </a:r>
            <a:r>
              <a:rPr lang="ru-RU" dirty="0">
                <a:solidFill>
                  <a:srgbClr val="FF0000"/>
                </a:solidFill>
              </a:rPr>
              <a:t> (таза)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баланста</a:t>
            </a:r>
            <a:r>
              <a:rPr lang="ru-RU" dirty="0"/>
              <a:t> </a:t>
            </a:r>
            <a:r>
              <a:rPr lang="ru-RU" dirty="0" err="1"/>
              <a:t>реттеуші</a:t>
            </a:r>
            <a:r>
              <a:rPr lang="ru-RU" dirty="0"/>
              <a:t> актив </a:t>
            </a:r>
            <a:r>
              <a:rPr lang="ru-RU" dirty="0" err="1"/>
              <a:t>баптар</a:t>
            </a:r>
            <a:r>
              <a:rPr lang="ru-RU" dirty="0"/>
              <a:t> пассив </a:t>
            </a:r>
            <a:r>
              <a:rPr lang="ru-RU" dirty="0" err="1"/>
              <a:t>жағында</a:t>
            </a:r>
            <a:r>
              <a:rPr lang="ru-RU" dirty="0"/>
              <a:t>, ал </a:t>
            </a:r>
            <a:r>
              <a:rPr lang="ru-RU" dirty="0" err="1"/>
              <a:t>пассивтік</a:t>
            </a:r>
            <a:r>
              <a:rPr lang="ru-RU" dirty="0"/>
              <a:t> </a:t>
            </a:r>
            <a:r>
              <a:rPr lang="ru-RU" dirty="0" err="1"/>
              <a:t>реттеуші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актив </a:t>
            </a:r>
            <a:r>
              <a:rPr lang="ru-RU" dirty="0" err="1"/>
              <a:t>жағында</a:t>
            </a:r>
            <a:r>
              <a:rPr lang="ru-RU" dirty="0"/>
              <a:t> </a:t>
            </a:r>
            <a:r>
              <a:rPr lang="ru-RU" dirty="0" err="1"/>
              <a:t>минуспен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реттеуші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</a:t>
            </a:r>
            <a:r>
              <a:rPr lang="ru-RU" dirty="0" err="1"/>
              <a:t>алынып</a:t>
            </a:r>
            <a:r>
              <a:rPr lang="ru-RU" dirty="0"/>
              <a:t> </a:t>
            </a:r>
            <a:r>
              <a:rPr lang="ru-RU" dirty="0" err="1"/>
              <a:t>тасталған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Бастапқы</a:t>
            </a:r>
            <a:r>
              <a:rPr lang="ru-RU" i="1" dirty="0">
                <a:solidFill>
                  <a:srgbClr val="FF0000"/>
                </a:solidFill>
              </a:rPr>
              <a:t> баланс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есепті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күніне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Соңғы</a:t>
            </a:r>
            <a:r>
              <a:rPr lang="ru-RU" i="1" dirty="0">
                <a:solidFill>
                  <a:srgbClr val="FF0000"/>
                </a:solidFill>
              </a:rPr>
              <a:t> баланс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есепті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күніне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Бөлу</a:t>
            </a:r>
            <a:r>
              <a:rPr lang="ru-RU" i="1" dirty="0">
                <a:solidFill>
                  <a:srgbClr val="FF0000"/>
                </a:solidFill>
              </a:rPr>
              <a:t> балансы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бөлімшелерге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жасалатын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Жойылу</a:t>
            </a:r>
            <a:r>
              <a:rPr lang="ru-RU" i="1" dirty="0">
                <a:solidFill>
                  <a:srgbClr val="FF0000"/>
                </a:solidFill>
              </a:rPr>
              <a:t> балансы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субъектісі</a:t>
            </a:r>
            <a:r>
              <a:rPr lang="ru-RU" dirty="0"/>
              <a:t> </a:t>
            </a:r>
            <a:r>
              <a:rPr lang="ru-RU" dirty="0" err="1"/>
              <a:t>жойылған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Ішкі</a:t>
            </a:r>
            <a:r>
              <a:rPr lang="ru-RU" i="1" dirty="0">
                <a:solidFill>
                  <a:srgbClr val="FF0000"/>
                </a:solidFill>
              </a:rPr>
              <a:t> баланс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, </a:t>
            </a:r>
            <a:r>
              <a:rPr lang="ru-RU" dirty="0" err="1"/>
              <a:t>жоспарлау</a:t>
            </a:r>
            <a:r>
              <a:rPr lang="ru-RU" dirty="0"/>
              <a:t>,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Сыртқы</a:t>
            </a:r>
            <a:r>
              <a:rPr lang="ru-RU" i="1" dirty="0">
                <a:solidFill>
                  <a:srgbClr val="FF0000"/>
                </a:solidFill>
              </a:rPr>
              <a:t> баланс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пайдаланушылар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жасалатын</a:t>
            </a:r>
            <a:r>
              <a:rPr lang="ru-RU" dirty="0"/>
              <a:t> баланс.</a:t>
            </a:r>
          </a:p>
          <a:p>
            <a:pPr algn="just"/>
            <a:r>
              <a:rPr lang="ru-RU" i="1" dirty="0" err="1">
                <a:solidFill>
                  <a:srgbClr val="FF0000"/>
                </a:solidFill>
              </a:rPr>
              <a:t>Арнайы</a:t>
            </a:r>
            <a:r>
              <a:rPr lang="ru-RU" i="1" dirty="0">
                <a:solidFill>
                  <a:srgbClr val="FF0000"/>
                </a:solidFill>
              </a:rPr>
              <a:t> баланс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пайдаланушыларға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баланс,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инвесторлар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баланстың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бөлімін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анығырақ</a:t>
            </a:r>
            <a:r>
              <a:rPr lang="ru-RU" dirty="0"/>
              <a:t> </a:t>
            </a:r>
            <a:r>
              <a:rPr lang="ru-RU" dirty="0" err="1"/>
              <a:t>ашу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163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92480"/>
          </a:xfrm>
        </p:spPr>
        <p:txBody>
          <a:bodyPr/>
          <a:lstStyle/>
          <a:p>
            <a:r>
              <a:rPr lang="kk-KZ" dirty="0" smtClean="0"/>
              <a:t>Қорытынды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78281"/>
            <a:ext cx="10018713" cy="4861559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қорыта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,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баланстың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маңызы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. </a:t>
            </a:r>
            <a:r>
              <a:rPr lang="ru-RU" dirty="0" err="1"/>
              <a:t>Өйткені</a:t>
            </a:r>
            <a:r>
              <a:rPr lang="ru-RU" dirty="0"/>
              <a:t>, </a:t>
            </a:r>
            <a:r>
              <a:rPr lang="ru-RU" i="1" dirty="0" err="1">
                <a:solidFill>
                  <a:srgbClr val="FF0000"/>
                </a:solidFill>
              </a:rPr>
              <a:t>біріншіден</a:t>
            </a:r>
            <a:r>
              <a:rPr lang="ru-RU" dirty="0">
                <a:solidFill>
                  <a:srgbClr val="FF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баланс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субъектісінің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қаражаттарының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құрылу</a:t>
            </a:r>
            <a:r>
              <a:rPr lang="ru-RU" dirty="0"/>
              <a:t> </a:t>
            </a:r>
            <a:r>
              <a:rPr lang="ru-RU" dirty="0" err="1"/>
              <a:t>көздерінің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, </a:t>
            </a:r>
            <a:r>
              <a:rPr lang="ru-RU" dirty="0" err="1"/>
              <a:t>түрін</a:t>
            </a:r>
            <a:r>
              <a:rPr lang="ru-RU" dirty="0"/>
              <a:t>,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; </a:t>
            </a:r>
            <a:r>
              <a:rPr lang="ru-RU" i="1" dirty="0" err="1">
                <a:solidFill>
                  <a:srgbClr val="FF0000"/>
                </a:solidFill>
              </a:rPr>
              <a:t>екіншіден</a:t>
            </a:r>
            <a:r>
              <a:rPr lang="ru-RU" dirty="0"/>
              <a:t>, баланс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құрылу</a:t>
            </a:r>
            <a:r>
              <a:rPr lang="ru-RU" dirty="0"/>
              <a:t> </a:t>
            </a:r>
            <a:r>
              <a:rPr lang="ru-RU" dirty="0" err="1"/>
              <a:t>көздерін</a:t>
            </a:r>
            <a:r>
              <a:rPr lang="ru-RU" dirty="0"/>
              <a:t> </a:t>
            </a:r>
            <a:r>
              <a:rPr lang="ru-RU" dirty="0" err="1"/>
              <a:t>талдауды</a:t>
            </a:r>
            <a:r>
              <a:rPr lang="ru-RU" dirty="0"/>
              <a:t> </a:t>
            </a:r>
            <a:r>
              <a:rPr lang="ru-RU" dirty="0" err="1"/>
              <a:t>ұйымдастыруға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; </a:t>
            </a:r>
            <a:r>
              <a:rPr lang="ru-RU" i="1" dirty="0" err="1">
                <a:solidFill>
                  <a:srgbClr val="FF0000"/>
                </a:solidFill>
              </a:rPr>
              <a:t>үшіншіден</a:t>
            </a:r>
            <a:r>
              <a:rPr lang="ru-RU" i="1" dirty="0"/>
              <a:t>,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баланс –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берудің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құжаты</a:t>
            </a:r>
            <a:r>
              <a:rPr lang="ru-RU" i="1" dirty="0"/>
              <a:t>; </a:t>
            </a:r>
            <a:r>
              <a:rPr lang="ru-RU" i="1" dirty="0" err="1">
                <a:solidFill>
                  <a:srgbClr val="FF0000"/>
                </a:solidFill>
              </a:rPr>
              <a:t>төртіншіден</a:t>
            </a:r>
            <a:r>
              <a:rPr lang="ru-RU" dirty="0"/>
              <a:t>, </a:t>
            </a:r>
            <a:r>
              <a:rPr lang="ru-RU" dirty="0" err="1"/>
              <a:t>бухгалтерлік</a:t>
            </a:r>
            <a:r>
              <a:rPr lang="ru-RU" dirty="0"/>
              <a:t> баланс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есептің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жүргізілуін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5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783632" y="21492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kk-KZ" altLang="ru-RU" dirty="0" smtClean="0"/>
              <a:t/>
            </a:r>
            <a:br>
              <a:rPr lang="kk-KZ" altLang="ru-RU" dirty="0" smtClean="0"/>
            </a:br>
            <a:r>
              <a:rPr lang="kk-KZ" altLang="ru-RU" sz="3200" dirty="0"/>
              <a:t>Шаруашылық іс-әрекеттер әсерінен болатын бухгалтерлік баланстағы өзгерістер</a:t>
            </a:r>
            <a:endParaRPr lang="ru-RU" alt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85313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45920"/>
                <a:gridCol w="1604784"/>
                <a:gridCol w="1687056"/>
                <a:gridCol w="1645920"/>
                <a:gridCol w="1645920"/>
              </a:tblGrid>
              <a:tr h="1366271"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/>
                        <a:t>Өзгеру типтері</a:t>
                      </a:r>
                      <a:r>
                        <a:rPr lang="kk-KZ" sz="2800" baseline="0" dirty="0" smtClean="0"/>
                        <a:t> </a:t>
                      </a:r>
                      <a:endParaRPr lang="ru-RU" sz="2800" dirty="0"/>
                    </a:p>
                  </a:txBody>
                  <a:tcPr marT="45717" marB="4571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sz="2800" dirty="0" smtClean="0"/>
                        <a:t>Актив</a:t>
                      </a:r>
                      <a:r>
                        <a:rPr lang="kk-KZ" sz="2800" baseline="0" dirty="0" smtClean="0"/>
                        <a:t> </a:t>
                      </a:r>
                      <a:endParaRPr lang="ru-RU" sz="2800" dirty="0"/>
                    </a:p>
                  </a:txBody>
                  <a:tcPr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sz="2800" dirty="0" smtClean="0"/>
                        <a:t>Пассив </a:t>
                      </a:r>
                      <a:endParaRPr lang="ru-RU" sz="2800" dirty="0"/>
                    </a:p>
                  </a:txBody>
                  <a:tcPr marT="45717" marB="45717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7373"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Көбеюі 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Азаюы 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Көбеюі 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Азаюы </a:t>
                      </a:r>
                      <a:endParaRPr lang="ru-RU" sz="2800" dirty="0"/>
                    </a:p>
                  </a:txBody>
                  <a:tcPr marT="45717" marB="45717"/>
                </a:tc>
              </a:tr>
              <a:tr h="6973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800" dirty="0" smtClean="0"/>
                        <a:t>I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+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-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7" marB="45717"/>
                </a:tc>
              </a:tr>
              <a:tr h="6973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800" dirty="0" smtClean="0"/>
                        <a:t>II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+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-</a:t>
                      </a:r>
                      <a:endParaRPr lang="ru-RU" sz="2800" dirty="0"/>
                    </a:p>
                  </a:txBody>
                  <a:tcPr marT="45717" marB="45717"/>
                </a:tc>
              </a:tr>
              <a:tr h="6973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800" dirty="0" smtClean="0"/>
                        <a:t>III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+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+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marT="45717" marB="45717"/>
                </a:tc>
              </a:tr>
              <a:tr h="6973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800" dirty="0" smtClean="0"/>
                        <a:t>IV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-</a:t>
                      </a:r>
                      <a:endParaRPr lang="ru-RU" sz="2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-</a:t>
                      </a:r>
                      <a:endParaRPr lang="ru-RU" sz="2800" dirty="0"/>
                    </a:p>
                  </a:txBody>
                  <a:tcPr marT="45717" marB="4571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376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694158" cy="903636"/>
          </a:xfrm>
        </p:spPr>
        <p:txBody>
          <a:bodyPr/>
          <a:lstStyle/>
          <a:p>
            <a:pPr algn="ctr"/>
            <a:r>
              <a:rPr lang="kk-KZ" dirty="0" smtClean="0"/>
              <a:t>Тізім журналы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538484" y="1268761"/>
          <a:ext cx="7816507" cy="5510838"/>
        </p:xfrm>
        <a:graphic>
          <a:graphicData uri="http://schemas.openxmlformats.org/drawingml/2006/table">
            <a:tbl>
              <a:tblPr firstRow="1" bandRow="1">
                <a:effectLst/>
                <a:tableStyleId>{C083E6E3-FA7D-4D7B-A595-EF9225AFEA82}</a:tableStyleId>
              </a:tblPr>
              <a:tblGrid>
                <a:gridCol w="791570"/>
                <a:gridCol w="2909963"/>
                <a:gridCol w="1086431"/>
                <a:gridCol w="1532182"/>
                <a:gridCol w="1496361"/>
              </a:tblGrid>
              <a:tr h="1501284">
                <a:tc rowSpan="2">
                  <a:txBody>
                    <a:bodyPr/>
                    <a:lstStyle/>
                    <a:p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</a:t>
                      </a:r>
                    </a:p>
                    <a:p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ция</a:t>
                      </a:r>
                      <a:r>
                        <a:rPr lang="kk-KZ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күні, </a:t>
                      </a:r>
                    </a:p>
                    <a:p>
                      <a:r>
                        <a:rPr lang="kk-KZ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Операция мазмұны</a:t>
                      </a:r>
                      <a:r>
                        <a:rPr lang="kk-KZ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Сомасы,</a:t>
                      </a:r>
                      <a:r>
                        <a:rPr lang="kk-KZ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теңге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Шоттар корреспонденциясы </a:t>
                      </a:r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(проводка,</a:t>
                      </a:r>
                      <a:r>
                        <a:rPr lang="ru-RU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трансакция, бух </a:t>
                      </a:r>
                      <a:r>
                        <a:rPr lang="ru-RU" sz="16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жазу</a:t>
                      </a:r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k-KZ" sz="16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957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Дебет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Кредит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9246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Кассаға ағымдағы шоттан еңбек ақы төлеу үшін ақша түсті. </a:t>
                      </a: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(А+ А-)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280000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1010 (касса)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1030 (ағым шот)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9246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Жұмыскерлердің еңбек ақысынан табыс салығы ұсталынды. </a:t>
                      </a: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(П+П-)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15100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3350 (еңбек ақы береш)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3120 (табыс сал береш)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232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Жабдықтау базасынан 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№48 </a:t>
                      </a: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шот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-фактура </a:t>
                      </a: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бойынша қоймаға қосалқы бөлшектер түсті. </a:t>
                      </a: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(А+П+)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70000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1310 (запастар)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3310 (жабд</a:t>
                      </a:r>
                      <a:r>
                        <a:rPr lang="kk-KZ" sz="16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берешек</a:t>
                      </a:r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2329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Жабдықтау базасына түскен қосалқы бөлшектер үшін ағымдағы шоттан ақша аударылды.  </a:t>
                      </a: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(А-П-)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70000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3310 (жабд берешегі)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1030 (ағым шот)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340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70104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1 өзгеру типі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9696" y="1629746"/>
            <a:ext cx="6552728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>
                <a:latin typeface="Times New Roman"/>
                <a:ea typeface="Times New Roman"/>
              </a:rPr>
              <a:t>Кассаға ағымдағы </a:t>
            </a:r>
            <a:r>
              <a:rPr lang="kk-KZ" sz="2400">
                <a:latin typeface="Times New Roman"/>
                <a:ea typeface="Times New Roman"/>
              </a:rPr>
              <a:t>шоттан </a:t>
            </a:r>
            <a:r>
              <a:rPr lang="kk-KZ" sz="2400" smtClean="0">
                <a:latin typeface="Times New Roman"/>
                <a:ea typeface="Times New Roman"/>
              </a:rPr>
              <a:t>еңбек ақы төлеу үшін ақша </a:t>
            </a:r>
            <a:r>
              <a:rPr lang="kk-KZ" sz="2400" dirty="0">
                <a:latin typeface="Times New Roman"/>
                <a:ea typeface="Times New Roman"/>
              </a:rPr>
              <a:t>түсті.   (А+ А-)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3712" y="3212976"/>
            <a:ext cx="2088232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/>
              <a:t>Касса </a:t>
            </a:r>
          </a:p>
          <a:p>
            <a:pPr algn="ctr"/>
            <a:r>
              <a:rPr lang="kk-KZ" sz="2800" dirty="0"/>
              <a:t>А+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48452" y="2964101"/>
            <a:ext cx="2525486" cy="8640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/>
              <a:t>Ағымдағы шот А-</a:t>
            </a:r>
            <a:endParaRPr lang="ru-RU" sz="28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439816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616280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503712" y="4221088"/>
            <a:ext cx="2088232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Активті шот схемасы</a:t>
            </a:r>
          </a:p>
          <a:p>
            <a:pPr algn="ctr"/>
            <a:r>
              <a:rPr lang="kk-KZ" dirty="0"/>
              <a:t>ДТ</a:t>
            </a:r>
          </a:p>
          <a:p>
            <a:pPr algn="ctr"/>
            <a:endParaRPr lang="kk-KZ" dirty="0"/>
          </a:p>
        </p:txBody>
      </p:sp>
      <p:sp>
        <p:nvSpPr>
          <p:cNvPr id="13" name="Овал 12"/>
          <p:cNvSpPr/>
          <p:nvPr/>
        </p:nvSpPr>
        <p:spPr>
          <a:xfrm>
            <a:off x="7669764" y="4201187"/>
            <a:ext cx="223745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Активті шот схемасы</a:t>
            </a:r>
          </a:p>
          <a:p>
            <a:pPr algn="ctr"/>
            <a:r>
              <a:rPr lang="kk-KZ" dirty="0"/>
              <a:t>КТ</a:t>
            </a:r>
          </a:p>
          <a:p>
            <a:pPr algn="ctr"/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439816" y="38610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8616280" y="38610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83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82103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2 өзгеру типі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59696" y="1629746"/>
            <a:ext cx="6552728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400" dirty="0">
                <a:latin typeface="Times New Roman"/>
                <a:ea typeface="Times New Roman"/>
              </a:rPr>
              <a:t>Жұмыскерлердің еңбек ақысынан табыс салығы ұсталынды. (П+П-)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27648" y="3212976"/>
            <a:ext cx="3384376" cy="828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dirty="0"/>
              <a:t>Еңбек ақы бойынша кредиторлық берешек</a:t>
            </a:r>
          </a:p>
          <a:p>
            <a:pPr lvl="0" algn="ctr"/>
            <a:r>
              <a:rPr lang="kk-KZ" dirty="0"/>
              <a:t> П-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32104" y="3212976"/>
            <a:ext cx="3096344" cy="828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kk-KZ" dirty="0"/>
              <a:t>Табыс салығы бойынша кредиторлық берешек  </a:t>
            </a:r>
          </a:p>
          <a:p>
            <a:pPr lvl="0" algn="ctr">
              <a:defRPr/>
            </a:pPr>
            <a:r>
              <a:rPr lang="kk-KZ" dirty="0"/>
              <a:t>П+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439816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616280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503712" y="4221088"/>
            <a:ext cx="2088232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Пассивті шот схемасы</a:t>
            </a:r>
          </a:p>
          <a:p>
            <a:pPr algn="ctr"/>
            <a:r>
              <a:rPr lang="kk-KZ" dirty="0"/>
              <a:t>ДТ</a:t>
            </a:r>
          </a:p>
          <a:p>
            <a:pPr algn="ctr"/>
            <a:endParaRPr lang="kk-KZ" dirty="0"/>
          </a:p>
        </p:txBody>
      </p:sp>
      <p:sp>
        <p:nvSpPr>
          <p:cNvPr id="10" name="Овал 9"/>
          <p:cNvSpPr/>
          <p:nvPr/>
        </p:nvSpPr>
        <p:spPr>
          <a:xfrm>
            <a:off x="7669764" y="4201187"/>
            <a:ext cx="223745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Пассивті шот схемасы</a:t>
            </a:r>
          </a:p>
          <a:p>
            <a:pPr algn="ctr"/>
            <a:r>
              <a:rPr lang="kk-KZ" dirty="0"/>
              <a:t>КТ</a:t>
            </a:r>
          </a:p>
          <a:p>
            <a:pPr algn="ctr"/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439816" y="38610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616280" y="38610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783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959608" y="274638"/>
            <a:ext cx="7498080" cy="70609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3 өзгеру типі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9410" y="1449116"/>
            <a:ext cx="7498730" cy="4797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71664" y="1628800"/>
            <a:ext cx="6840760" cy="9153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>
                <a:latin typeface="Times New Roman"/>
                <a:ea typeface="Times New Roman"/>
              </a:rPr>
              <a:t>Жабдықтау базасынан </a:t>
            </a:r>
            <a:r>
              <a:rPr lang="ru-RU" sz="2400" dirty="0">
                <a:latin typeface="Times New Roman"/>
                <a:ea typeface="Times New Roman"/>
              </a:rPr>
              <a:t>№48 </a:t>
            </a:r>
            <a:r>
              <a:rPr lang="kk-KZ" sz="2400" dirty="0">
                <a:latin typeface="Times New Roman"/>
                <a:ea typeface="Times New Roman"/>
              </a:rPr>
              <a:t>шот</a:t>
            </a:r>
            <a:r>
              <a:rPr lang="ru-RU" sz="2400" dirty="0">
                <a:latin typeface="Times New Roman"/>
                <a:ea typeface="Times New Roman"/>
              </a:rPr>
              <a:t>-фактура </a:t>
            </a:r>
            <a:r>
              <a:rPr lang="kk-KZ" sz="2400" dirty="0">
                <a:latin typeface="Times New Roman"/>
                <a:ea typeface="Times New Roman"/>
              </a:rPr>
              <a:t>бойынша қоймаға қосалқы бөлшектер түсті. (А+П+)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664" y="3068960"/>
            <a:ext cx="3096344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Қосалқы бөлшек (запас) </a:t>
            </a:r>
          </a:p>
          <a:p>
            <a:pPr algn="ctr"/>
            <a:r>
              <a:rPr lang="kk-KZ" dirty="0"/>
              <a:t> А+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071664" y="4221088"/>
            <a:ext cx="309634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/>
          </a:p>
          <a:p>
            <a:pPr algn="ctr"/>
            <a:r>
              <a:rPr lang="kk-KZ" dirty="0"/>
              <a:t>Активті шот схемасы </a:t>
            </a:r>
          </a:p>
          <a:p>
            <a:pPr algn="ctr"/>
            <a:r>
              <a:rPr lang="kk-KZ" dirty="0"/>
              <a:t>ДТ</a:t>
            </a:r>
          </a:p>
          <a:p>
            <a:pPr algn="ctr"/>
            <a:endParaRPr lang="kk-KZ" dirty="0"/>
          </a:p>
          <a:p>
            <a:pPr algn="ctr"/>
            <a:endParaRPr lang="kk-KZ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60096" y="3068961"/>
            <a:ext cx="3384376" cy="7440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Жабд берешегі </a:t>
            </a:r>
          </a:p>
          <a:p>
            <a:pPr algn="ctr"/>
            <a:r>
              <a:rPr lang="kk-KZ" dirty="0"/>
              <a:t>П+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960096" y="4221088"/>
            <a:ext cx="345638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/>
          </a:p>
          <a:p>
            <a:pPr algn="ctr"/>
            <a:r>
              <a:rPr lang="kk-KZ" dirty="0"/>
              <a:t>Пассивті  шот схемасы</a:t>
            </a:r>
          </a:p>
          <a:p>
            <a:pPr algn="ctr"/>
            <a:r>
              <a:rPr lang="kk-KZ" dirty="0"/>
              <a:t> КТ</a:t>
            </a:r>
          </a:p>
          <a:p>
            <a:pPr algn="ctr"/>
            <a:endParaRPr lang="kk-KZ" dirty="0"/>
          </a:p>
          <a:p>
            <a:pPr algn="ctr"/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547828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>
            <a:off x="4547828" y="3861048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788491" y="254414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9" idx="2"/>
            <a:endCxn id="10" idx="0"/>
          </p:cNvCxnSpPr>
          <p:nvPr/>
        </p:nvCxnSpPr>
        <p:spPr>
          <a:xfrm>
            <a:off x="8652284" y="3813032"/>
            <a:ext cx="36004" cy="408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8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62391" y="533401"/>
            <a:ext cx="10018713" cy="708102"/>
          </a:xfrm>
        </p:spPr>
        <p:txBody>
          <a:bodyPr/>
          <a:lstStyle/>
          <a:p>
            <a:pPr algn="ctr"/>
            <a:r>
              <a:rPr lang="kk-KZ" dirty="0"/>
              <a:t>4</a:t>
            </a:r>
            <a:r>
              <a:rPr lang="kk-KZ" dirty="0" smtClean="0"/>
              <a:t> өзгеру типі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71664" y="1649558"/>
            <a:ext cx="6840760" cy="15634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sz="2400" dirty="0">
                <a:latin typeface="Times New Roman"/>
                <a:ea typeface="Times New Roman"/>
              </a:rPr>
              <a:t>Жабдықтау базасына түскен қосалқы бөлшектер үшін ағымдағы шоттан ақша аударылды.  (А-П-)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1664" y="3737790"/>
            <a:ext cx="3096344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kk-KZ" dirty="0"/>
              <a:t>Жабдық кред берешегі</a:t>
            </a:r>
          </a:p>
          <a:p>
            <a:pPr lvl="0" algn="ctr">
              <a:defRPr/>
            </a:pPr>
            <a:r>
              <a:rPr lang="kk-KZ" dirty="0"/>
              <a:t> П-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051782" y="4921233"/>
            <a:ext cx="309634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/>
          </a:p>
          <a:p>
            <a:pPr algn="ctr"/>
            <a:r>
              <a:rPr lang="kk-KZ" dirty="0"/>
              <a:t>Пассивті шот схемасы </a:t>
            </a:r>
          </a:p>
          <a:p>
            <a:pPr algn="ctr"/>
            <a:r>
              <a:rPr lang="kk-KZ" dirty="0"/>
              <a:t>ДТ</a:t>
            </a:r>
          </a:p>
          <a:p>
            <a:pPr algn="ctr"/>
            <a:endParaRPr lang="kk-KZ" dirty="0"/>
          </a:p>
          <a:p>
            <a:pPr algn="ctr"/>
            <a:endParaRPr lang="kk-K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60096" y="3737791"/>
            <a:ext cx="3384376" cy="7440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k-KZ" dirty="0"/>
              <a:t>Ағымдағы шот </a:t>
            </a:r>
          </a:p>
          <a:p>
            <a:pPr lvl="0" algn="ctr"/>
            <a:r>
              <a:rPr lang="kk-KZ" dirty="0"/>
              <a:t>А-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960096" y="4889918"/>
            <a:ext cx="3456384" cy="129614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/>
          </a:p>
          <a:p>
            <a:pPr algn="ctr"/>
            <a:r>
              <a:rPr lang="kk-KZ" dirty="0"/>
              <a:t>Активті  шот схемасы</a:t>
            </a:r>
          </a:p>
          <a:p>
            <a:pPr algn="ctr"/>
            <a:r>
              <a:rPr lang="kk-KZ" dirty="0"/>
              <a:t> КТ</a:t>
            </a:r>
          </a:p>
          <a:p>
            <a:pPr algn="ctr"/>
            <a:endParaRPr lang="kk-KZ" dirty="0"/>
          </a:p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547828" y="321297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6" idx="2"/>
            <a:endCxn id="7" idx="0"/>
          </p:cNvCxnSpPr>
          <p:nvPr/>
        </p:nvCxnSpPr>
        <p:spPr>
          <a:xfrm flipH="1">
            <a:off x="4599954" y="4529879"/>
            <a:ext cx="19882" cy="391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788491" y="3212976"/>
            <a:ext cx="0" cy="668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" idx="2"/>
            <a:endCxn id="9" idx="0"/>
          </p:cNvCxnSpPr>
          <p:nvPr/>
        </p:nvCxnSpPr>
        <p:spPr>
          <a:xfrm>
            <a:off x="8652284" y="4481862"/>
            <a:ext cx="36004" cy="408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137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Бақылау сұрақтары: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MD" dirty="0"/>
              <a:t>1) Бухгалтерлік </a:t>
            </a:r>
            <a:r>
              <a:rPr lang="ru-MD" dirty="0" err="1"/>
              <a:t>баланстың</a:t>
            </a:r>
            <a:r>
              <a:rPr lang="ru-MD" dirty="0"/>
              <a:t> </a:t>
            </a:r>
            <a:r>
              <a:rPr lang="ru-MD" dirty="0" err="1"/>
              <a:t>ролі</a:t>
            </a:r>
            <a:r>
              <a:rPr lang="ru-MD" dirty="0"/>
              <a:t> мен </a:t>
            </a:r>
            <a:r>
              <a:rPr lang="ru-MD" dirty="0" err="1"/>
              <a:t>мағынасы</a:t>
            </a:r>
            <a:r>
              <a:rPr lang="ru-MD" dirty="0"/>
              <a:t>. </a:t>
            </a:r>
            <a:endParaRPr lang="ru-RU" dirty="0"/>
          </a:p>
          <a:p>
            <a:r>
              <a:rPr lang="ru-MD" dirty="0"/>
              <a:t>2) Бухгалтерлік </a:t>
            </a:r>
            <a:r>
              <a:rPr lang="ru-MD" dirty="0" err="1"/>
              <a:t>баланстың</a:t>
            </a:r>
            <a:r>
              <a:rPr lang="ru-MD" dirty="0"/>
              <a:t> </a:t>
            </a:r>
            <a:r>
              <a:rPr lang="ru-MD" dirty="0" err="1"/>
              <a:t>түрлері</a:t>
            </a:r>
            <a:r>
              <a:rPr lang="ru-MD" dirty="0"/>
              <a:t>. </a:t>
            </a:r>
            <a:endParaRPr lang="ru-RU" dirty="0"/>
          </a:p>
          <a:p>
            <a:r>
              <a:rPr lang="ru-MD" dirty="0"/>
              <a:t>3) Бухгалтерлік </a:t>
            </a:r>
            <a:r>
              <a:rPr lang="ru-MD" dirty="0" err="1"/>
              <a:t>баланстың</a:t>
            </a:r>
            <a:r>
              <a:rPr lang="ru-MD" dirty="0"/>
              <a:t> </a:t>
            </a:r>
            <a:r>
              <a:rPr lang="ru-MD" dirty="0" err="1"/>
              <a:t>құрылымы</a:t>
            </a:r>
            <a:r>
              <a:rPr lang="ru-MD" dirty="0"/>
              <a:t> мен </a:t>
            </a:r>
            <a:r>
              <a:rPr lang="ru-MD" dirty="0" err="1"/>
              <a:t>мазмұны</a:t>
            </a:r>
            <a:r>
              <a:rPr lang="ru-MD" dirty="0"/>
              <a:t>. </a:t>
            </a:r>
            <a:endParaRPr lang="ru-RU" dirty="0"/>
          </a:p>
          <a:p>
            <a:r>
              <a:rPr lang="ru-MD" dirty="0"/>
              <a:t>4) </a:t>
            </a:r>
            <a:r>
              <a:rPr lang="ru-MD" dirty="0" err="1"/>
              <a:t>Шаруашылық</a:t>
            </a:r>
            <a:r>
              <a:rPr lang="ru-MD" dirty="0"/>
              <a:t> </a:t>
            </a:r>
            <a:r>
              <a:rPr lang="ru-MD" dirty="0" err="1"/>
              <a:t>операциялар</a:t>
            </a:r>
            <a:r>
              <a:rPr lang="ru-MD" dirty="0"/>
              <a:t> </a:t>
            </a:r>
            <a:r>
              <a:rPr lang="ru-MD" dirty="0" err="1"/>
              <a:t>әсерінен</a:t>
            </a:r>
            <a:r>
              <a:rPr lang="ru-MD" dirty="0"/>
              <a:t> </a:t>
            </a:r>
            <a:r>
              <a:rPr lang="ru-MD" dirty="0" err="1"/>
              <a:t>баланстың</a:t>
            </a:r>
            <a:r>
              <a:rPr lang="ru-MD" dirty="0"/>
              <a:t> </a:t>
            </a:r>
            <a:r>
              <a:rPr lang="ru-MD" dirty="0" err="1"/>
              <a:t>өзгеруі</a:t>
            </a:r>
            <a:r>
              <a:rPr lang="ru-MD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95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Қарастырылатын сұрақтар: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210312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kk-KZ" dirty="0"/>
              <a:t>Бухгалтерлік баланс түсінігі </a:t>
            </a:r>
            <a:endParaRPr lang="ru-RU" dirty="0"/>
          </a:p>
          <a:p>
            <a:r>
              <a:rPr lang="kk-KZ" dirty="0"/>
              <a:t>Баланс құрлымы мен құрамы</a:t>
            </a:r>
            <a:r>
              <a:rPr lang="kk-KZ" dirty="0" smtClean="0"/>
              <a:t>.</a:t>
            </a:r>
          </a:p>
          <a:p>
            <a:r>
              <a:rPr lang="kk-KZ" dirty="0" smtClean="0"/>
              <a:t>Бухгалтерлік баланстың түрлері</a:t>
            </a:r>
            <a:endParaRPr lang="kk-KZ" dirty="0"/>
          </a:p>
          <a:p>
            <a:r>
              <a:rPr lang="kk-KZ" altLang="ru-RU" dirty="0"/>
              <a:t>Шаруашылық іс-әрекеттер әсерінен болатын бухгалтерлік баланстағы өзгерістер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1291753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4311" y="262720"/>
            <a:ext cx="10018713" cy="6669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kk-KZ" altLang="ru-RU" dirty="0" smtClean="0">
                <a:solidFill>
                  <a:srgbClr val="FF0000"/>
                </a:solidFill>
              </a:rPr>
              <a:t>1 Бухгалтерлік баланс түсінігі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1981" y="929640"/>
            <a:ext cx="95410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Бухгалтерлік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баланс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шаруашылық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құралдары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олардың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құралу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көздерін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белгілі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бір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мерзімге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ақшалай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өлшемде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топтастыруды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білдіреді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effectLst/>
                <a:ea typeface="Times New Roman" panose="02020603050405020304" pitchFamily="18" charset="0"/>
              </a:rPr>
              <a:t>	</a:t>
            </a:r>
            <a:r>
              <a:rPr lang="ru-RU" sz="2000" i="1" dirty="0" smtClean="0">
                <a:effectLst/>
                <a:ea typeface="Times New Roman" panose="02020603050405020304" pitchFamily="18" charset="0"/>
              </a:rPr>
              <a:t>«БАЛАНС»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термині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латын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сөздерінен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en-US" sz="2000" u="sng" dirty="0" err="1" smtClean="0">
                <a:effectLst/>
                <a:ea typeface="Times New Roman" panose="02020603050405020304" pitchFamily="18" charset="0"/>
              </a:rPr>
              <a:t>bis</a:t>
            </a:r>
            <a:r>
              <a:rPr lang="ru-RU" sz="2000" u="sng" dirty="0" smtClean="0">
                <a:effectLst/>
                <a:ea typeface="Times New Roman" panose="02020603050405020304" pitchFamily="18" charset="0"/>
              </a:rPr>
              <a:t> – </a:t>
            </a:r>
            <a:r>
              <a:rPr lang="ru-RU" sz="2000" u="sng" dirty="0" err="1" smtClean="0">
                <a:effectLst/>
                <a:ea typeface="Times New Roman" panose="02020603050405020304" pitchFamily="18" charset="0"/>
              </a:rPr>
              <a:t>екі</a:t>
            </a:r>
            <a:r>
              <a:rPr lang="ru-RU" sz="2000" u="sng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u="sng" dirty="0" err="1" smtClean="0">
                <a:effectLst/>
                <a:ea typeface="Times New Roman" panose="02020603050405020304" pitchFamily="18" charset="0"/>
              </a:rPr>
              <a:t>рет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en-US" sz="2000" u="sng" dirty="0" err="1" smtClean="0">
                <a:effectLst/>
                <a:ea typeface="Times New Roman" panose="02020603050405020304" pitchFamily="18" charset="0"/>
              </a:rPr>
              <a:t>lanx</a:t>
            </a:r>
            <a:r>
              <a:rPr lang="ru-RU" sz="2000" u="sng" dirty="0" smtClean="0">
                <a:effectLst/>
                <a:ea typeface="Times New Roman" panose="02020603050405020304" pitchFamily="18" charset="0"/>
              </a:rPr>
              <a:t>-</a:t>
            </a:r>
            <a:r>
              <a:rPr lang="ru-RU" sz="2000" u="sng" dirty="0" err="1" smtClean="0">
                <a:effectLst/>
                <a:ea typeface="Times New Roman" panose="02020603050405020304" pitchFamily="18" charset="0"/>
              </a:rPr>
              <a:t>таразы</a:t>
            </a:r>
            <a:r>
              <a:rPr lang="ru-RU" sz="2000" u="sng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u="sng" dirty="0" err="1" smtClean="0">
                <a:effectLst/>
                <a:ea typeface="Times New Roman" panose="02020603050405020304" pitchFamily="18" charset="0"/>
              </a:rPr>
              <a:t>табағы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дегенді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яғни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тепе-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теңдік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деген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ұғымды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білдіреді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Бухгалтерлік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баланс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дегеніміз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шаруашылық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субъектілері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мүлкін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құрамы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орналастыруы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бойынша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оның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көздерін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құрылу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формалары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мен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мақсатты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міндеті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бойынша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ақшалай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бағамен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белгілі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мезгілге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топтастыратын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екі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жақты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баланс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кестесі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Бухгалтерлік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баланс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кестесі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екі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жақты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кесте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болып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табылады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екі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бөлімнен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: АКТИВ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және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ПАССИВ-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тен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ea typeface="Times New Roman" panose="02020603050405020304" pitchFamily="18" charset="0"/>
              </a:rPr>
              <a:t>тұрады</a:t>
            </a:r>
            <a:r>
              <a:rPr lang="ru-RU" sz="2000" dirty="0" smtClean="0">
                <a:effectLst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://900igr.net/up/datai/95776/0003-008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85" y="4297681"/>
            <a:ext cx="4800363" cy="2392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1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559558"/>
            <a:ext cx="10129935" cy="61687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Актив </a:t>
            </a:r>
            <a:r>
              <a:rPr lang="ru-RU" dirty="0" err="1"/>
              <a:t>латынның</a:t>
            </a:r>
            <a:r>
              <a:rPr lang="ru-RU" dirty="0"/>
              <a:t> </a:t>
            </a:r>
            <a:r>
              <a:rPr lang="ru-RU" i="1" dirty="0">
                <a:solidFill>
                  <a:srgbClr val="FF0000"/>
                </a:solidFill>
              </a:rPr>
              <a:t>«</a:t>
            </a:r>
            <a:r>
              <a:rPr lang="en-US" i="1" dirty="0" err="1">
                <a:solidFill>
                  <a:srgbClr val="FF0000"/>
                </a:solidFill>
              </a:rPr>
              <a:t>aktivus</a:t>
            </a:r>
            <a:r>
              <a:rPr lang="ru-RU" i="1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харекетшіл</a:t>
            </a:r>
            <a:r>
              <a:rPr lang="ru-RU" dirty="0"/>
              <a:t>,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өзгерісте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қозғалыста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сөзінен</a:t>
            </a:r>
            <a:r>
              <a:rPr lang="ru-RU" dirty="0"/>
              <a:t>, ал пассив </a:t>
            </a:r>
            <a:r>
              <a:rPr lang="ru-RU" i="1" dirty="0"/>
              <a:t>«</a:t>
            </a:r>
            <a:r>
              <a:rPr lang="en-US" i="1" dirty="0" err="1">
                <a:solidFill>
                  <a:srgbClr val="FF0000"/>
                </a:solidFill>
              </a:rPr>
              <a:t>passivus</a:t>
            </a:r>
            <a:r>
              <a:rPr lang="ru-RU" i="1" dirty="0">
                <a:solidFill>
                  <a:srgbClr val="FF0000"/>
                </a:solidFill>
              </a:rPr>
              <a:t>»</a:t>
            </a:r>
            <a:r>
              <a:rPr lang="ru-RU" i="1" dirty="0"/>
              <a:t> </a:t>
            </a:r>
            <a:r>
              <a:rPr lang="ru-RU" dirty="0"/>
              <a:t>- </a:t>
            </a:r>
            <a:r>
              <a:rPr lang="ru-RU" dirty="0" err="1"/>
              <a:t>харекетсіз</a:t>
            </a:r>
            <a:r>
              <a:rPr lang="ru-RU" dirty="0"/>
              <a:t>, </a:t>
            </a:r>
            <a:r>
              <a:rPr lang="ru-RU" dirty="0" err="1"/>
              <a:t>активке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сөзінен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. </a:t>
            </a:r>
            <a:r>
              <a:rPr lang="ru-RU" dirty="0" err="1"/>
              <a:t>Активте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құралдарының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мен </a:t>
            </a:r>
            <a:r>
              <a:rPr lang="ru-RU" dirty="0" err="1"/>
              <a:t>орналасуы</a:t>
            </a:r>
            <a:r>
              <a:rPr lang="ru-RU" dirty="0"/>
              <a:t> </a:t>
            </a:r>
            <a:r>
              <a:rPr lang="ru-RU" dirty="0" err="1"/>
              <a:t>көрсетіледі</a:t>
            </a:r>
            <a:r>
              <a:rPr lang="ru-RU" dirty="0"/>
              <a:t>, ал </a:t>
            </a:r>
            <a:r>
              <a:rPr lang="ru-RU" dirty="0" err="1"/>
              <a:t>пассивте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көрсетіледі</a:t>
            </a:r>
            <a:r>
              <a:rPr lang="ru-RU" dirty="0"/>
              <a:t>. Актив пен пассив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құралдарының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әрқашанда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көздерінің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мөлшеріне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Бухгалтерлік</a:t>
            </a:r>
            <a:r>
              <a:rPr lang="ru-RU" dirty="0"/>
              <a:t> баланс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берудің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Актив пен пассив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баптардан</a:t>
            </a:r>
            <a:r>
              <a:rPr lang="ru-RU" dirty="0"/>
              <a:t> </a:t>
            </a:r>
            <a:r>
              <a:rPr lang="ru-RU" dirty="0" err="1"/>
              <a:t>құралады</a:t>
            </a:r>
            <a:r>
              <a:rPr lang="ru-RU" dirty="0"/>
              <a:t>. </a:t>
            </a:r>
          </a:p>
          <a:p>
            <a:pPr algn="just"/>
            <a:r>
              <a:rPr lang="ru-RU" i="1" dirty="0">
                <a:solidFill>
                  <a:srgbClr val="FF0000"/>
                </a:solidFill>
              </a:rPr>
              <a:t>Баланс бабы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дегеніміз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көздерінің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аттары</a:t>
            </a:r>
            <a:r>
              <a:rPr lang="ru-RU" dirty="0"/>
              <a:t>.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балансты</a:t>
            </a:r>
            <a:r>
              <a:rPr lang="ru-RU" dirty="0"/>
              <a:t> </a:t>
            </a:r>
            <a:r>
              <a:rPr lang="ru-RU" dirty="0" err="1"/>
              <a:t>жасаған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, </a:t>
            </a:r>
            <a:r>
              <a:rPr lang="ru-RU" dirty="0" err="1"/>
              <a:t>топтар</a:t>
            </a:r>
            <a:r>
              <a:rPr lang="ru-RU" dirty="0"/>
              <a:t> </a:t>
            </a:r>
            <a:r>
              <a:rPr lang="ru-RU" dirty="0" err="1"/>
              <a:t>бөлімдерге</a:t>
            </a:r>
            <a:r>
              <a:rPr lang="ru-RU" dirty="0"/>
              <a:t> </a:t>
            </a:r>
            <a:r>
              <a:rPr lang="ru-RU" dirty="0" err="1"/>
              <a:t>бірігеді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Баланс </a:t>
            </a:r>
            <a:r>
              <a:rPr lang="ru-RU" dirty="0" err="1"/>
              <a:t>активінде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</a:t>
            </a:r>
            <a:r>
              <a:rPr lang="ru-RU" i="1" dirty="0" err="1">
                <a:solidFill>
                  <a:srgbClr val="FF0000"/>
                </a:solidFill>
              </a:rPr>
              <a:t>активті</a:t>
            </a:r>
            <a:r>
              <a:rPr lang="ru-RU" dirty="0"/>
              <a:t>, ал </a:t>
            </a:r>
            <a:r>
              <a:rPr lang="ru-RU" dirty="0" err="1"/>
              <a:t>пассивінде</a:t>
            </a:r>
            <a:r>
              <a:rPr lang="ru-RU" dirty="0"/>
              <a:t> </a:t>
            </a:r>
            <a:r>
              <a:rPr lang="ru-RU" dirty="0" err="1"/>
              <a:t>орналасқандары</a:t>
            </a:r>
            <a:r>
              <a:rPr lang="ru-RU" dirty="0"/>
              <a:t> </a:t>
            </a:r>
            <a:r>
              <a:rPr lang="ru-RU" i="1" dirty="0" err="1">
                <a:solidFill>
                  <a:srgbClr val="FF0000"/>
                </a:solidFill>
              </a:rPr>
              <a:t>пассивті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Активтік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құндылықтарды</a:t>
            </a:r>
            <a:r>
              <a:rPr lang="ru-RU" dirty="0"/>
              <a:t>,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ресурстарын</a:t>
            </a:r>
            <a:r>
              <a:rPr lang="ru-RU" dirty="0"/>
              <a:t>, </a:t>
            </a:r>
            <a:r>
              <a:rPr lang="ru-RU" dirty="0" err="1"/>
              <a:t>берешектерді</a:t>
            </a:r>
            <a:r>
              <a:rPr lang="ru-RU" dirty="0"/>
              <a:t>, ал </a:t>
            </a:r>
            <a:r>
              <a:rPr lang="ru-RU" dirty="0" err="1"/>
              <a:t>пассивтік</a:t>
            </a:r>
            <a:r>
              <a:rPr lang="ru-RU" dirty="0"/>
              <a:t> </a:t>
            </a:r>
            <a:r>
              <a:rPr lang="ru-RU" dirty="0" err="1"/>
              <a:t>баптар</a:t>
            </a:r>
            <a:r>
              <a:rPr lang="ru-RU" dirty="0"/>
              <a:t> </a:t>
            </a: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капиталды</a:t>
            </a:r>
            <a:r>
              <a:rPr lang="ru-RU" dirty="0"/>
              <a:t>,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қарыздарын</a:t>
            </a:r>
            <a:r>
              <a:rPr lang="ru-RU" dirty="0"/>
              <a:t> </a:t>
            </a:r>
            <a:r>
              <a:rPr lang="ru-RU" dirty="0" err="1"/>
              <a:t>көрсетіді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Баланс </a:t>
            </a:r>
            <a:r>
              <a:rPr lang="ru-RU" dirty="0" err="1"/>
              <a:t>активі</a:t>
            </a:r>
            <a:r>
              <a:rPr lang="ru-RU" dirty="0"/>
              <a:t> мен </a:t>
            </a:r>
            <a:r>
              <a:rPr lang="ru-RU" dirty="0" err="1"/>
              <a:t>пассивінің</a:t>
            </a:r>
            <a:r>
              <a:rPr lang="ru-RU" dirty="0"/>
              <a:t> </a:t>
            </a:r>
            <a:r>
              <a:rPr lang="ru-RU" dirty="0" err="1"/>
              <a:t>жиыны</a:t>
            </a:r>
            <a:r>
              <a:rPr lang="ru-RU" dirty="0"/>
              <a:t> (</a:t>
            </a:r>
            <a:r>
              <a:rPr lang="ru-RU" dirty="0" err="1"/>
              <a:t>қорытындысы</a:t>
            </a:r>
            <a:r>
              <a:rPr lang="ru-RU" dirty="0"/>
              <a:t>) </a:t>
            </a:r>
            <a:r>
              <a:rPr lang="ru-RU" i="1" dirty="0">
                <a:solidFill>
                  <a:srgbClr val="FF0000"/>
                </a:solidFill>
              </a:rPr>
              <a:t>баланс </a:t>
            </a:r>
            <a:r>
              <a:rPr lang="ru-RU" i="1" dirty="0" err="1">
                <a:solidFill>
                  <a:srgbClr val="FF0000"/>
                </a:solidFill>
              </a:rPr>
              <a:t>валютасы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Баптарды</a:t>
            </a:r>
            <a:r>
              <a:rPr lang="ru-RU" dirty="0"/>
              <a:t> </a:t>
            </a:r>
            <a:r>
              <a:rPr lang="ru-RU" dirty="0" err="1"/>
              <a:t>бөлімдерге</a:t>
            </a:r>
            <a:r>
              <a:rPr lang="ru-RU" dirty="0"/>
              <a:t> </a:t>
            </a:r>
            <a:r>
              <a:rPr lang="ru-RU" dirty="0" err="1"/>
              <a:t>топтастыру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73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497959" y="385550"/>
            <a:ext cx="10018713" cy="914401"/>
          </a:xfrm>
        </p:spPr>
        <p:txBody>
          <a:bodyPr/>
          <a:lstStyle/>
          <a:p>
            <a:r>
              <a:rPr lang="ru-RU" altLang="ru-RU" dirty="0" smtClean="0">
                <a:solidFill>
                  <a:srgbClr val="FF0000"/>
                </a:solidFill>
              </a:rPr>
              <a:t>2 </a:t>
            </a:r>
            <a:r>
              <a:rPr lang="ru-RU" altLang="ru-RU" dirty="0" err="1" smtClean="0">
                <a:solidFill>
                  <a:srgbClr val="FF0000"/>
                </a:solidFill>
              </a:rPr>
              <a:t>Бухгалтерл</a:t>
            </a:r>
            <a:r>
              <a:rPr lang="kk-KZ" altLang="ru-RU" dirty="0" smtClean="0">
                <a:solidFill>
                  <a:srgbClr val="FF0000"/>
                </a:solidFill>
              </a:rPr>
              <a:t>ік баланс құрамы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052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243841"/>
            <a:ext cx="10018713" cy="807720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Бухгалтерлік баланс құрылымы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59242"/>
              </p:ext>
            </p:extLst>
          </p:nvPr>
        </p:nvGraphicFramePr>
        <p:xfrm>
          <a:off x="1722121" y="2233295"/>
          <a:ext cx="8945880" cy="34137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67199"/>
                <a:gridCol w="4678681"/>
              </a:tblGrid>
              <a:tr h="853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АКТИВ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ПАССИВ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3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І. </a:t>
                      </a:r>
                      <a:r>
                        <a:rPr lang="kk-KZ" sz="2000">
                          <a:effectLst/>
                        </a:rPr>
                        <a:t>Қысқа мерзімді</a:t>
                      </a:r>
                      <a:r>
                        <a:rPr lang="ru-RU" sz="2000">
                          <a:effectLst/>
                        </a:rPr>
                        <a:t> активтер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І. </a:t>
                      </a:r>
                      <a:r>
                        <a:rPr lang="kk-KZ" sz="2000">
                          <a:effectLst/>
                        </a:rPr>
                        <a:t>Қысқа мерзімді</a:t>
                      </a:r>
                      <a:r>
                        <a:rPr lang="ru-RU" sz="2000">
                          <a:effectLst/>
                        </a:rPr>
                        <a:t> міндеттемелер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3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ІІ. </a:t>
                      </a:r>
                      <a:r>
                        <a:rPr lang="ru-RU" sz="2000" dirty="0" err="1">
                          <a:effectLst/>
                        </a:rPr>
                        <a:t>Ұзақ</a:t>
                      </a:r>
                      <a:r>
                        <a:rPr lang="ru-RU" sz="2000" dirty="0">
                          <a:effectLst/>
                        </a:rPr>
                        <a:t>  </a:t>
                      </a:r>
                      <a:r>
                        <a:rPr lang="ru-RU" sz="2000" dirty="0" err="1">
                          <a:effectLst/>
                        </a:rPr>
                        <a:t>мерзімді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активтер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ІІ. Ұзақ мерзімді міндеттемелер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3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ІІІ. </a:t>
                      </a:r>
                      <a:r>
                        <a:rPr lang="kk-KZ" sz="2000" dirty="0">
                          <a:effectLst/>
                        </a:rPr>
                        <a:t>К</a:t>
                      </a:r>
                      <a:r>
                        <a:rPr lang="ru-RU" sz="2000" dirty="0" err="1">
                          <a:effectLst/>
                        </a:rPr>
                        <a:t>апитал</a:t>
                      </a:r>
                      <a:r>
                        <a:rPr lang="kk-KZ" sz="2000" dirty="0">
                          <a:effectLst/>
                        </a:rPr>
                        <a:t> және резервтер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461703" y="1364685"/>
            <a:ext cx="42040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БУХГАЛТЕРЛІК БАЛАНС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265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58239"/>
            <a:ext cx="4130040" cy="4972685"/>
          </a:xfrm>
        </p:spPr>
        <p:txBody>
          <a:bodyPr/>
          <a:lstStyle/>
          <a:p>
            <a:r>
              <a:rPr lang="kk-KZ" altLang="ru-RU" u="sng" dirty="0" smtClean="0">
                <a:solidFill>
                  <a:srgbClr val="002060"/>
                </a:solidFill>
              </a:rPr>
              <a:t>қысқа </a:t>
            </a:r>
            <a:r>
              <a:rPr lang="kk-KZ" altLang="ru-RU" u="sng" dirty="0">
                <a:solidFill>
                  <a:srgbClr val="002060"/>
                </a:solidFill>
              </a:rPr>
              <a:t>мерзімді активтер –</a:t>
            </a:r>
          </a:p>
          <a:p>
            <a:r>
              <a:rPr lang="kk-KZ" altLang="ru-RU" dirty="0">
                <a:solidFill>
                  <a:srgbClr val="002060"/>
                </a:solidFill>
              </a:rPr>
              <a:t>ақша қаражаты</a:t>
            </a:r>
          </a:p>
          <a:p>
            <a:r>
              <a:rPr lang="kk-KZ" altLang="ru-RU" dirty="0">
                <a:solidFill>
                  <a:srgbClr val="002060"/>
                </a:solidFill>
              </a:rPr>
              <a:t>ағымдағы қаржылық инвестициялар</a:t>
            </a:r>
          </a:p>
          <a:p>
            <a:r>
              <a:rPr lang="kk-KZ" altLang="ru-RU" dirty="0">
                <a:solidFill>
                  <a:srgbClr val="002060"/>
                </a:solidFill>
              </a:rPr>
              <a:t>ағымдағы дебиторлық берешек</a:t>
            </a:r>
          </a:p>
          <a:p>
            <a:r>
              <a:rPr lang="kk-KZ" altLang="ru-RU" dirty="0">
                <a:solidFill>
                  <a:srgbClr val="002060"/>
                </a:solidFill>
              </a:rPr>
              <a:t>қорлар </a:t>
            </a:r>
          </a:p>
          <a:p>
            <a:r>
              <a:rPr lang="kk-KZ" altLang="ru-RU" dirty="0">
                <a:solidFill>
                  <a:srgbClr val="002060"/>
                </a:solidFill>
              </a:rPr>
              <a:t>басқадай қысқа мерзімді активтер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594793" y="1158239"/>
            <a:ext cx="4682807" cy="5082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kk-KZ" altLang="ru-RU" u="sng" dirty="0" smtClean="0">
                <a:solidFill>
                  <a:srgbClr val="002060"/>
                </a:solidFill>
              </a:rPr>
              <a:t>Ұзақ мерзімді активтер –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ұзақ мерзімді қаржылық инвестициялар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ұзақ мерзімді дебиторлық берешек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негізгі құралдар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биологиялық активтер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материалды емес активтер</a:t>
            </a:r>
          </a:p>
          <a:p>
            <a:r>
              <a:rPr lang="kk-KZ" altLang="ru-RU" dirty="0" smtClean="0">
                <a:solidFill>
                  <a:srgbClr val="002060"/>
                </a:solidFill>
              </a:rPr>
              <a:t>басқада ұзақ мерзімді активтер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27709" y="587692"/>
            <a:ext cx="4682807" cy="5705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kk-KZ" altLang="ru-RU" sz="2800" b="1" dirty="0" smtClean="0">
                <a:solidFill>
                  <a:srgbClr val="FF0000"/>
                </a:solidFill>
              </a:rPr>
              <a:t>Активтің бөлімі</a:t>
            </a:r>
            <a:endParaRPr lang="ru-RU" alt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591977"/>
            <a:ext cx="4953000" cy="3705704"/>
          </a:xfrm>
        </p:spPr>
        <p:txBody>
          <a:bodyPr>
            <a:normAutofit/>
          </a:bodyPr>
          <a:lstStyle/>
          <a:p>
            <a:r>
              <a:rPr lang="kk-KZ" altLang="ru-RU" sz="2000" u="sng" dirty="0" smtClean="0">
                <a:solidFill>
                  <a:srgbClr val="002060"/>
                </a:solidFill>
              </a:rPr>
              <a:t>Қысқа </a:t>
            </a:r>
            <a:r>
              <a:rPr lang="kk-KZ" altLang="ru-RU" sz="2000" u="sng" dirty="0">
                <a:solidFill>
                  <a:srgbClr val="002060"/>
                </a:solidFill>
              </a:rPr>
              <a:t>мерзімді міндеттемелер –</a:t>
            </a:r>
          </a:p>
          <a:p>
            <a:r>
              <a:rPr lang="kk-KZ" altLang="ru-RU" sz="2000" dirty="0">
                <a:solidFill>
                  <a:srgbClr val="002060"/>
                </a:solidFill>
              </a:rPr>
              <a:t>қысқа мерзімді қаржылық міндеттемелер</a:t>
            </a:r>
          </a:p>
          <a:p>
            <a:r>
              <a:rPr lang="kk-KZ" altLang="ru-RU" sz="2000" dirty="0">
                <a:solidFill>
                  <a:srgbClr val="002060"/>
                </a:solidFill>
              </a:rPr>
              <a:t>салықтар бойынша міндеттемелер</a:t>
            </a:r>
          </a:p>
          <a:p>
            <a:r>
              <a:rPr lang="kk-KZ" altLang="ru-RU" sz="2000" dirty="0">
                <a:solidFill>
                  <a:srgbClr val="002060"/>
                </a:solidFill>
              </a:rPr>
              <a:t>қысқа мерзімді кредиторлық берешек</a:t>
            </a:r>
          </a:p>
          <a:p>
            <a:r>
              <a:rPr lang="kk-KZ" altLang="ru-RU" sz="2000" dirty="0">
                <a:solidFill>
                  <a:srgbClr val="002060"/>
                </a:solidFill>
              </a:rPr>
              <a:t>басқадай қысқа мерзімді міндеттемелер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405789" y="302418"/>
            <a:ext cx="4682807" cy="5705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kk-KZ" altLang="ru-RU" sz="2800" b="1" dirty="0" smtClean="0">
                <a:solidFill>
                  <a:srgbClr val="FF0000"/>
                </a:solidFill>
              </a:rPr>
              <a:t>Пассивтің бөлімі</a:t>
            </a:r>
            <a:endParaRPr lang="ru-RU" alt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22720" y="870583"/>
            <a:ext cx="4663440" cy="3703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ru-RU" sz="2000" u="sng" dirty="0" smtClean="0">
                <a:solidFill>
                  <a:srgbClr val="002060"/>
                </a:solidFill>
              </a:rPr>
              <a:t>Ұзақ мерзімді міндеттемелер –</a:t>
            </a:r>
          </a:p>
          <a:p>
            <a:r>
              <a:rPr lang="kk-KZ" altLang="ru-RU" sz="2000" dirty="0" smtClean="0">
                <a:solidFill>
                  <a:srgbClr val="002060"/>
                </a:solidFill>
              </a:rPr>
              <a:t>ұзақ мерзімді қаржылық міндеттемелер</a:t>
            </a:r>
          </a:p>
          <a:p>
            <a:r>
              <a:rPr lang="kk-KZ" altLang="ru-RU" sz="2000" dirty="0" smtClean="0">
                <a:solidFill>
                  <a:srgbClr val="002060"/>
                </a:solidFill>
              </a:rPr>
              <a:t>ұзақ мерзімді кредиторлық берешек </a:t>
            </a:r>
          </a:p>
          <a:p>
            <a:r>
              <a:rPr lang="kk-KZ" altLang="ru-RU" sz="2000" dirty="0" smtClean="0">
                <a:solidFill>
                  <a:srgbClr val="002060"/>
                </a:solidFill>
              </a:rPr>
              <a:t>басқадай ұзақ мерзімді міндеттемелер</a:t>
            </a:r>
          </a:p>
          <a:p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48772" y="4587240"/>
            <a:ext cx="5196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altLang="ru-RU" sz="2000" u="sng" dirty="0">
                <a:solidFill>
                  <a:srgbClr val="002060"/>
                </a:solidFill>
              </a:rPr>
              <a:t>Капитал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 smtClean="0">
                <a:solidFill>
                  <a:srgbClr val="002060"/>
                </a:solidFill>
              </a:rPr>
              <a:t>жарғылық </a:t>
            </a:r>
            <a:r>
              <a:rPr lang="kk-KZ" altLang="ru-RU" sz="2000" dirty="0">
                <a:solidFill>
                  <a:srgbClr val="002060"/>
                </a:solidFill>
              </a:rPr>
              <a:t>капитал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solidFill>
                  <a:srgbClr val="002060"/>
                </a:solidFill>
              </a:rPr>
              <a:t>резервтер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solidFill>
                  <a:srgbClr val="002060"/>
                </a:solidFill>
              </a:rPr>
              <a:t>бөлінбеген табыс немесе зиян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solidFill>
                  <a:srgbClr val="002060"/>
                </a:solidFill>
              </a:rPr>
              <a:t>қорытынды табыс</a:t>
            </a:r>
          </a:p>
        </p:txBody>
      </p:sp>
    </p:spTree>
    <p:extLst>
      <p:ext uri="{BB962C8B-B14F-4D97-AF65-F5344CB8AC3E}">
        <p14:creationId xmlns:p14="http://schemas.microsoft.com/office/powerpoint/2010/main" val="326225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60351"/>
            <a:ext cx="4663440" cy="5870575"/>
          </a:xfrm>
        </p:spPr>
        <p:txBody>
          <a:bodyPr/>
          <a:lstStyle/>
          <a:p>
            <a:r>
              <a:rPr lang="kk-KZ" altLang="ru-RU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Ұзақ мерзімді міндеттемелер –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ұзақ мерзімді қаржылық міндеттемелер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ұзақ мерзімді кредиторлық берешек 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басқадай ұзақ мерзімді міндеттемелер</a:t>
            </a:r>
          </a:p>
          <a:p>
            <a:r>
              <a:rPr lang="kk-KZ" altLang="ru-RU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Капитал –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жарғылық капитал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резервтер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бөлінбеген табыс немесе зиян</a:t>
            </a:r>
          </a:p>
          <a:p>
            <a:r>
              <a:rPr lang="kk-KZ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қорытынды табыс</a:t>
            </a:r>
          </a:p>
          <a:p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12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228</TotalTime>
  <Words>941</Words>
  <Application>Microsoft Office PowerPoint</Application>
  <PresentationFormat>Широкоэкранный</PresentationFormat>
  <Paragraphs>182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Corbel</vt:lpstr>
      <vt:lpstr>Times New Roman</vt:lpstr>
      <vt:lpstr>Параллакс</vt:lpstr>
      <vt:lpstr>Бухгалтерлік баланс</vt:lpstr>
      <vt:lpstr> Қарастырылатын сұрақтар:</vt:lpstr>
      <vt:lpstr>1 Бухгалтерлік баланс түсінігі</vt:lpstr>
      <vt:lpstr>Презентация PowerPoint</vt:lpstr>
      <vt:lpstr>2 Бухгалтерлік баланс құрамы</vt:lpstr>
      <vt:lpstr>Бухгалтерлік баланс құрылымы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</vt:lpstr>
      <vt:lpstr> Шаруашылық іс-әрекеттер әсерінен болатын бухгалтерлік баланстағы өзгерістер</vt:lpstr>
      <vt:lpstr>Тізім журналы </vt:lpstr>
      <vt:lpstr>1 өзгеру типі</vt:lpstr>
      <vt:lpstr>2 өзгеру типі </vt:lpstr>
      <vt:lpstr>3 өзгеру типі </vt:lpstr>
      <vt:lpstr>4 өзгеру типі </vt:lpstr>
      <vt:lpstr>Бақылау сұрақтары: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Гульжан</dc:creator>
  <cp:lastModifiedBy>Гульжан</cp:lastModifiedBy>
  <cp:revision>18</cp:revision>
  <dcterms:created xsi:type="dcterms:W3CDTF">2020-09-07T15:00:46Z</dcterms:created>
  <dcterms:modified xsi:type="dcterms:W3CDTF">2020-09-16T06:11:52Z</dcterms:modified>
</cp:coreProperties>
</file>